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24"/>
  </p:handoutMasterIdLst>
  <p:sldIdLst>
    <p:sldId id="256" r:id="rId2"/>
    <p:sldId id="257" r:id="rId3"/>
    <p:sldId id="258" r:id="rId4"/>
    <p:sldId id="273" r:id="rId5"/>
    <p:sldId id="279" r:id="rId6"/>
    <p:sldId id="274" r:id="rId7"/>
    <p:sldId id="275" r:id="rId8"/>
    <p:sldId id="259" r:id="rId9"/>
    <p:sldId id="260" r:id="rId10"/>
    <p:sldId id="289" r:id="rId11"/>
    <p:sldId id="261" r:id="rId12"/>
    <p:sldId id="262" r:id="rId13"/>
    <p:sldId id="263" r:id="rId14"/>
    <p:sldId id="264" r:id="rId15"/>
    <p:sldId id="265" r:id="rId16"/>
    <p:sldId id="267" r:id="rId17"/>
    <p:sldId id="268" r:id="rId18"/>
    <p:sldId id="269" r:id="rId19"/>
    <p:sldId id="270" r:id="rId20"/>
    <p:sldId id="271" r:id="rId21"/>
    <p:sldId id="291" r:id="rId22"/>
    <p:sldId id="292" r:id="rId23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6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71EAE537-23BE-4193-B56A-663F801B6799}" type="datetimeFigureOut">
              <a:rPr lang="en-AU" smtClean="0"/>
              <a:pPr/>
              <a:t>30/09/2017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F12CBC4-43B3-4186-958C-48755DA0360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3889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DAF9-ABB9-41F2-A81F-DFDFE343BC69}" type="datetimeFigureOut">
              <a:rPr lang="en-AU" smtClean="0"/>
              <a:pPr/>
              <a:t>30/09/2017</a:t>
            </a:fld>
            <a:endParaRPr lang="en-AU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CC7DD21-B179-447C-A752-7FA46D92721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DAF9-ABB9-41F2-A81F-DFDFE343BC69}" type="datetimeFigureOut">
              <a:rPr lang="en-AU" smtClean="0"/>
              <a:pPr/>
              <a:t>30/09/2017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DD21-B179-447C-A752-7FA46D92721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DAF9-ABB9-41F2-A81F-DFDFE343BC69}" type="datetimeFigureOut">
              <a:rPr lang="en-AU" smtClean="0"/>
              <a:pPr/>
              <a:t>30/09/2017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DD21-B179-447C-A752-7FA46D92721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DAF9-ABB9-41F2-A81F-DFDFE343BC69}" type="datetimeFigureOut">
              <a:rPr lang="en-AU" smtClean="0"/>
              <a:pPr/>
              <a:t>30/09/2017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CC7DD21-B179-447C-A752-7FA46D92721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DAF9-ABB9-41F2-A81F-DFDFE343BC69}" type="datetimeFigureOut">
              <a:rPr lang="en-AU" smtClean="0"/>
              <a:pPr/>
              <a:t>30/09/2017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DD21-B179-447C-A752-7FA46D92721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DAF9-ABB9-41F2-A81F-DFDFE343BC69}" type="datetimeFigureOut">
              <a:rPr lang="en-AU" smtClean="0"/>
              <a:pPr/>
              <a:t>30/09/2017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DD21-B179-447C-A752-7FA46D92721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DAF9-ABB9-41F2-A81F-DFDFE343BC69}" type="datetimeFigureOut">
              <a:rPr lang="en-AU" smtClean="0"/>
              <a:pPr/>
              <a:t>30/09/2017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CC7DD21-B179-447C-A752-7FA46D92721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DAF9-ABB9-41F2-A81F-DFDFE343BC69}" type="datetimeFigureOut">
              <a:rPr lang="en-AU" smtClean="0"/>
              <a:pPr/>
              <a:t>30/09/2017</a:t>
            </a:fld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DD21-B179-447C-A752-7FA46D92721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DAF9-ABB9-41F2-A81F-DFDFE343BC69}" type="datetimeFigureOut">
              <a:rPr lang="en-AU" smtClean="0"/>
              <a:pPr/>
              <a:t>30/09/2017</a:t>
            </a:fld>
            <a:endParaRPr lang="en-A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DD21-B179-447C-A752-7FA46D92721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DAF9-ABB9-41F2-A81F-DFDFE343BC69}" type="datetimeFigureOut">
              <a:rPr lang="en-AU" smtClean="0"/>
              <a:pPr/>
              <a:t>30/09/2017</a:t>
            </a:fld>
            <a:endParaRPr lang="en-AU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DD21-B179-447C-A752-7FA46D92721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DAF9-ABB9-41F2-A81F-DFDFE343BC69}" type="datetimeFigureOut">
              <a:rPr lang="en-AU" smtClean="0"/>
              <a:pPr/>
              <a:t>30/09/2017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DD21-B179-447C-A752-7FA46D92721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004DAF9-ABB9-41F2-A81F-DFDFE343BC69}" type="datetimeFigureOut">
              <a:rPr lang="en-AU" smtClean="0"/>
              <a:pPr/>
              <a:t>30/09/2017</a:t>
            </a:fld>
            <a:endParaRPr lang="en-AU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CC7DD21-B179-447C-A752-7FA46D92721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484784"/>
          </a:xfrm>
        </p:spPr>
        <p:txBody>
          <a:bodyPr>
            <a:noAutofit/>
          </a:bodyPr>
          <a:lstStyle/>
          <a:p>
            <a:pPr algn="ctr"/>
            <a:r>
              <a:rPr lang="en-AU" sz="6600" dirty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Presence in the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848872" cy="5472608"/>
          </a:xfrm>
        </p:spPr>
        <p:txBody>
          <a:bodyPr>
            <a:scene3d>
              <a:camera prst="orthographicFront"/>
              <a:lightRig rig="threePt" dir="t"/>
            </a:scene3d>
            <a:sp3d>
              <a:bevelT w="12700"/>
              <a:bevelB w="12700"/>
            </a:sp3d>
          </a:bodyPr>
          <a:lstStyle/>
          <a:p>
            <a:endParaRPr lang="en-AU" dirty="0"/>
          </a:p>
        </p:txBody>
      </p:sp>
      <p:pic>
        <p:nvPicPr>
          <p:cNvPr id="4" name="Picture 3" descr="untitled.bmp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3688" y="2537520"/>
            <a:ext cx="5097654" cy="42795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Tau and Dove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19872" y="4005064"/>
            <a:ext cx="1663700" cy="2002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897" y="0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en-AU" b="1" dirty="0"/>
              <a:t>Seeking the poor and downtrodden</a:t>
            </a:r>
            <a:br>
              <a:rPr lang="en-AU" b="1" dirty="0"/>
            </a:br>
            <a:r>
              <a:rPr lang="en-AU" b="1" dirty="0"/>
              <a:t>local fraternities across Australia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688897" y="1547098"/>
            <a:ext cx="8275591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/>
              <a:t>Includes -</a:t>
            </a:r>
          </a:p>
          <a:p>
            <a:r>
              <a:rPr lang="en-AU" sz="2800" dirty="0"/>
              <a:t>Involvement in the work of St Vincent de Paul</a:t>
            </a:r>
          </a:p>
          <a:p>
            <a:r>
              <a:rPr lang="en-AU" sz="2800" dirty="0"/>
              <a:t>Vinnies Night Patrol – feeding the homeless</a:t>
            </a:r>
          </a:p>
          <a:p>
            <a:r>
              <a:rPr lang="en-AU" sz="2800" dirty="0"/>
              <a:t>David’s Place  - feeding and supporting the downtrodden of society</a:t>
            </a:r>
          </a:p>
          <a:p>
            <a:r>
              <a:rPr lang="en-AU" sz="2800" dirty="0"/>
              <a:t>Support the work of the Missionaries of Charity sisters by </a:t>
            </a:r>
          </a:p>
          <a:p>
            <a:pPr>
              <a:buFontTx/>
              <a:buChar char="-"/>
            </a:pPr>
            <a:r>
              <a:rPr lang="en-AU" sz="2800" dirty="0"/>
              <a:t> feeding the homeless and destitute including Aboriginal communities</a:t>
            </a:r>
          </a:p>
          <a:p>
            <a:r>
              <a:rPr lang="en-AU" sz="2800" dirty="0"/>
              <a:t>Penola House – supports refugee families </a:t>
            </a:r>
          </a:p>
          <a:p>
            <a:r>
              <a:rPr lang="en-AU" dirty="0" err="1"/>
              <a:t>etc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4039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64807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AU" sz="5400" dirty="0">
                <a:latin typeface="Baskerville Old Face" pitchFamily="18" charset="0"/>
              </a:rPr>
              <a:t>Educating:</a:t>
            </a:r>
          </a:p>
          <a:p>
            <a:pPr>
              <a:buNone/>
            </a:pPr>
            <a:r>
              <a:rPr lang="en-AU" sz="9600" dirty="0">
                <a:latin typeface="Baskerville Old Face" pitchFamily="18" charset="0"/>
              </a:rPr>
              <a:t>  </a:t>
            </a:r>
            <a:r>
              <a:rPr lang="en-AU" sz="5400" dirty="0">
                <a:latin typeface="Baskerville Old Face" pitchFamily="18" charset="0"/>
              </a:rPr>
              <a:t>the children</a:t>
            </a:r>
          </a:p>
          <a:p>
            <a:pPr>
              <a:buNone/>
            </a:pPr>
            <a:endParaRPr lang="en-AU" sz="2000" dirty="0">
              <a:latin typeface="Baskerville Old Face" pitchFamily="18" charset="0"/>
            </a:endParaRPr>
          </a:p>
          <a:p>
            <a:pPr>
              <a:buNone/>
            </a:pPr>
            <a:endParaRPr lang="en-AU" sz="2000" dirty="0">
              <a:latin typeface="Baskerville Old Face" pitchFamily="18" charset="0"/>
            </a:endParaRPr>
          </a:p>
          <a:p>
            <a:pPr>
              <a:buNone/>
            </a:pPr>
            <a:endParaRPr lang="en-AU" sz="2000" dirty="0">
              <a:latin typeface="Baskerville Old Face" pitchFamily="18" charset="0"/>
            </a:endParaRPr>
          </a:p>
          <a:p>
            <a:pPr>
              <a:buNone/>
            </a:pPr>
            <a:endParaRPr lang="en-AU" sz="2000" dirty="0">
              <a:latin typeface="Baskerville Old Face" pitchFamily="18" charset="0"/>
            </a:endParaRPr>
          </a:p>
          <a:p>
            <a:pPr>
              <a:buNone/>
            </a:pPr>
            <a:endParaRPr lang="en-AU" sz="2000" dirty="0">
              <a:latin typeface="Baskerville Old Face" pitchFamily="18" charset="0"/>
            </a:endParaRPr>
          </a:p>
          <a:p>
            <a:pPr>
              <a:buNone/>
            </a:pPr>
            <a:endParaRPr lang="en-AU" sz="2000" dirty="0">
              <a:latin typeface="Baskerville Old Face" pitchFamily="18" charset="0"/>
            </a:endParaRPr>
          </a:p>
          <a:p>
            <a:pPr>
              <a:buNone/>
            </a:pPr>
            <a:endParaRPr lang="en-AU" sz="2000" dirty="0">
              <a:latin typeface="Baskerville Old Face" pitchFamily="18" charset="0"/>
            </a:endParaRPr>
          </a:p>
          <a:p>
            <a:pPr>
              <a:buNone/>
            </a:pPr>
            <a:endParaRPr lang="en-AU" sz="2000" dirty="0">
              <a:latin typeface="Baskerville Old Face" pitchFamily="18" charset="0"/>
            </a:endParaRPr>
          </a:p>
          <a:p>
            <a:pPr>
              <a:buNone/>
            </a:pPr>
            <a:r>
              <a:rPr lang="en-AU" sz="2800" i="1" dirty="0">
                <a:latin typeface="Baskerville Old Face" pitchFamily="18" charset="0"/>
              </a:rPr>
              <a:t>Rule 17</a:t>
            </a:r>
          </a:p>
          <a:p>
            <a:pPr>
              <a:buNone/>
            </a:pPr>
            <a:r>
              <a:rPr lang="en-AU" sz="2800" i="1" dirty="0">
                <a:solidFill>
                  <a:schemeClr val="tx1"/>
                </a:solidFill>
                <a:latin typeface="Baskerville Old Face" pitchFamily="18" charset="0"/>
              </a:rPr>
              <a:t>Art.24.1 GC</a:t>
            </a:r>
          </a:p>
        </p:txBody>
      </p:sp>
      <p:pic>
        <p:nvPicPr>
          <p:cNvPr id="5" name="Picture 4" descr="Francis and children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4067944" y="1988840"/>
            <a:ext cx="3960440" cy="40324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626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AU" sz="5800" dirty="0">
                <a:latin typeface="Baskerville Old Face" pitchFamily="18" charset="0"/>
              </a:rPr>
              <a:t>Noticing: </a:t>
            </a:r>
          </a:p>
          <a:p>
            <a:pPr>
              <a:buNone/>
            </a:pPr>
            <a:r>
              <a:rPr lang="en-AU" sz="5800" dirty="0">
                <a:latin typeface="Baskerville Old Face" pitchFamily="18" charset="0"/>
              </a:rPr>
              <a:t>inequality and    			injustice</a:t>
            </a:r>
          </a:p>
          <a:p>
            <a:pPr>
              <a:buNone/>
            </a:pPr>
            <a:endParaRPr lang="en-AU" sz="2800" dirty="0">
              <a:latin typeface="Baskerville Old Face" pitchFamily="18" charset="0"/>
            </a:endParaRPr>
          </a:p>
          <a:p>
            <a:pPr>
              <a:buNone/>
            </a:pPr>
            <a:endParaRPr lang="en-AU" sz="2800" i="1" dirty="0">
              <a:latin typeface="Baskerville Old Face" pitchFamily="18" charset="0"/>
            </a:endParaRPr>
          </a:p>
          <a:p>
            <a:pPr>
              <a:buNone/>
            </a:pPr>
            <a:endParaRPr lang="en-AU" sz="2800" i="1" dirty="0">
              <a:latin typeface="Baskerville Old Face" pitchFamily="18" charset="0"/>
            </a:endParaRPr>
          </a:p>
          <a:p>
            <a:pPr>
              <a:buNone/>
            </a:pPr>
            <a:endParaRPr lang="en-AU" sz="2800" i="1" dirty="0">
              <a:latin typeface="Baskerville Old Face" pitchFamily="18" charset="0"/>
            </a:endParaRPr>
          </a:p>
          <a:p>
            <a:pPr>
              <a:buNone/>
            </a:pPr>
            <a:r>
              <a:rPr lang="en-AU" sz="2800" i="1" dirty="0">
                <a:latin typeface="Baskerville Old Face" pitchFamily="18" charset="0"/>
              </a:rPr>
              <a:t>Rule 15</a:t>
            </a:r>
          </a:p>
          <a:p>
            <a:pPr>
              <a:buNone/>
            </a:pPr>
            <a:r>
              <a:rPr lang="en-AU" sz="2800" i="1" dirty="0">
                <a:latin typeface="Baskerville Old Face" pitchFamily="18" charset="0"/>
              </a:rPr>
              <a:t>Art. 22 GC</a:t>
            </a:r>
            <a:endParaRPr lang="en-AU" sz="9600" i="1" dirty="0">
              <a:latin typeface="Baskerville Old Face" pitchFamily="18" charset="0"/>
            </a:endParaRPr>
          </a:p>
        </p:txBody>
      </p:sp>
      <p:pic>
        <p:nvPicPr>
          <p:cNvPr id="6" name="Picture 5" descr="Crucifix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1628800"/>
            <a:ext cx="2592288" cy="4104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574746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AU" sz="5400" dirty="0" smtClean="0">
                <a:latin typeface="Baskerville Old Face" pitchFamily="18" charset="0"/>
              </a:rPr>
              <a:t>Charism</a:t>
            </a:r>
            <a:r>
              <a:rPr lang="en-AU" sz="5400" dirty="0">
                <a:latin typeface="Baskerville Old Face" pitchFamily="18" charset="0"/>
              </a:rPr>
              <a:t>:</a:t>
            </a:r>
          </a:p>
          <a:p>
            <a:pPr algn="ctr">
              <a:buNone/>
            </a:pPr>
            <a:r>
              <a:rPr lang="en-AU" sz="5400" dirty="0">
                <a:latin typeface="Baskerville Old Face" pitchFamily="18" charset="0"/>
              </a:rPr>
              <a:t> of 	Christ</a:t>
            </a:r>
          </a:p>
          <a:p>
            <a:pPr>
              <a:buNone/>
            </a:pPr>
            <a:endParaRPr lang="en-AU" sz="2800" i="1" dirty="0">
              <a:latin typeface="Baskerville Old Face" pitchFamily="18" charset="0"/>
            </a:endParaRPr>
          </a:p>
          <a:p>
            <a:pPr>
              <a:buNone/>
            </a:pPr>
            <a:endParaRPr lang="en-AU" sz="2800" i="1" dirty="0">
              <a:latin typeface="Baskerville Old Face" pitchFamily="18" charset="0"/>
            </a:endParaRPr>
          </a:p>
          <a:p>
            <a:pPr>
              <a:buNone/>
            </a:pPr>
            <a:endParaRPr lang="en-AU" sz="2800" i="1" dirty="0">
              <a:latin typeface="Baskerville Old Face" pitchFamily="18" charset="0"/>
            </a:endParaRPr>
          </a:p>
          <a:p>
            <a:pPr>
              <a:buNone/>
            </a:pPr>
            <a:endParaRPr lang="en-AU" sz="2800" i="1" dirty="0">
              <a:latin typeface="Baskerville Old Face" pitchFamily="18" charset="0"/>
            </a:endParaRPr>
          </a:p>
          <a:p>
            <a:pPr>
              <a:buNone/>
            </a:pPr>
            <a:endParaRPr lang="en-AU" sz="2800" i="1" dirty="0">
              <a:latin typeface="Baskerville Old Face" pitchFamily="18" charset="0"/>
            </a:endParaRPr>
          </a:p>
          <a:p>
            <a:pPr>
              <a:buNone/>
            </a:pPr>
            <a:endParaRPr lang="en-AU" sz="2800" i="1" dirty="0">
              <a:latin typeface="Baskerville Old Face" pitchFamily="18" charset="0"/>
            </a:endParaRPr>
          </a:p>
          <a:p>
            <a:pPr>
              <a:buNone/>
            </a:pPr>
            <a:r>
              <a:rPr lang="en-AU" sz="2800" i="1" dirty="0">
                <a:latin typeface="Baskerville Old Face" pitchFamily="18" charset="0"/>
              </a:rPr>
              <a:t>Rule </a:t>
            </a:r>
            <a:r>
              <a:rPr lang="en-AU" sz="2800" i="1" dirty="0">
                <a:solidFill>
                  <a:schemeClr val="tx1"/>
                </a:solidFill>
                <a:latin typeface="Baskerville Old Face" pitchFamily="18" charset="0"/>
              </a:rPr>
              <a:t>19</a:t>
            </a:r>
          </a:p>
          <a:p>
            <a:pPr>
              <a:buNone/>
            </a:pPr>
            <a:r>
              <a:rPr lang="en-AU" sz="2800" i="1" dirty="0">
                <a:solidFill>
                  <a:schemeClr val="tx1"/>
                </a:solidFill>
                <a:latin typeface="Baskerville Old Face" pitchFamily="18" charset="0"/>
              </a:rPr>
              <a:t>Art. </a:t>
            </a:r>
            <a:r>
              <a:rPr lang="en-AU" sz="2800" i="1" dirty="0" smtClean="0">
                <a:solidFill>
                  <a:schemeClr val="tx1"/>
                </a:solidFill>
                <a:latin typeface="Baskerville Old Face" pitchFamily="18" charset="0"/>
              </a:rPr>
              <a:t>23.1 </a:t>
            </a:r>
            <a:r>
              <a:rPr lang="en-AU" sz="2800" i="1" dirty="0">
                <a:latin typeface="Baskerville Old Face" pitchFamily="18" charset="0"/>
              </a:rPr>
              <a:t>GC</a:t>
            </a:r>
          </a:p>
          <a:p>
            <a:pPr>
              <a:buNone/>
            </a:pPr>
            <a:endParaRPr lang="en-AU" sz="9600" dirty="0">
              <a:latin typeface="Baskerville Old Face" pitchFamily="18" charset="0"/>
            </a:endParaRPr>
          </a:p>
        </p:txBody>
      </p:sp>
      <p:pic>
        <p:nvPicPr>
          <p:cNvPr id="4" name="Picture 3" descr="Sacred Heart 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7704" y="1700808"/>
            <a:ext cx="4447009" cy="45060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6632"/>
            <a:ext cx="8686800" cy="567546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AU" sz="5400" dirty="0">
                <a:latin typeface="Baskerville Old Face" pitchFamily="18" charset="0"/>
              </a:rPr>
              <a:t>Eucharist:  </a:t>
            </a:r>
          </a:p>
          <a:p>
            <a:pPr>
              <a:buNone/>
            </a:pPr>
            <a:r>
              <a:rPr lang="en-AU" sz="5400" dirty="0">
                <a:latin typeface="Baskerville Old Face" pitchFamily="18" charset="0"/>
              </a:rPr>
              <a:t>	the centre of our lives</a:t>
            </a:r>
          </a:p>
          <a:p>
            <a:pPr>
              <a:buNone/>
            </a:pPr>
            <a:endParaRPr lang="en-AU" sz="2800" dirty="0">
              <a:latin typeface="Baskerville Old Face" pitchFamily="18" charset="0"/>
            </a:endParaRPr>
          </a:p>
          <a:p>
            <a:pPr>
              <a:buNone/>
            </a:pPr>
            <a:endParaRPr lang="en-AU" sz="2800" dirty="0">
              <a:latin typeface="Baskerville Old Face" pitchFamily="18" charset="0"/>
            </a:endParaRPr>
          </a:p>
          <a:p>
            <a:pPr>
              <a:buNone/>
            </a:pPr>
            <a:endParaRPr lang="en-AU" sz="3000" i="1" dirty="0">
              <a:latin typeface="Baskerville Old Face" pitchFamily="18" charset="0"/>
            </a:endParaRPr>
          </a:p>
          <a:p>
            <a:pPr>
              <a:buNone/>
            </a:pPr>
            <a:endParaRPr lang="en-AU" sz="3000" i="1" dirty="0">
              <a:latin typeface="Baskerville Old Face" pitchFamily="18" charset="0"/>
            </a:endParaRPr>
          </a:p>
          <a:p>
            <a:pPr>
              <a:buNone/>
            </a:pPr>
            <a:endParaRPr lang="en-AU" sz="2800" i="1" dirty="0" smtClean="0">
              <a:latin typeface="Baskerville Old Face" pitchFamily="18" charset="0"/>
            </a:endParaRPr>
          </a:p>
          <a:p>
            <a:pPr>
              <a:buNone/>
            </a:pPr>
            <a:endParaRPr lang="en-AU" sz="2800" i="1" dirty="0">
              <a:latin typeface="Baskerville Old Face" pitchFamily="18" charset="0"/>
            </a:endParaRPr>
          </a:p>
          <a:p>
            <a:pPr>
              <a:buNone/>
            </a:pPr>
            <a:r>
              <a:rPr lang="en-AU" sz="2800" i="1" dirty="0" smtClean="0">
                <a:latin typeface="Baskerville Old Face" pitchFamily="18" charset="0"/>
              </a:rPr>
              <a:t>Rule </a:t>
            </a:r>
            <a:r>
              <a:rPr lang="en-AU" sz="2800" i="1" dirty="0">
                <a:latin typeface="Baskerville Old Face" pitchFamily="18" charset="0"/>
              </a:rPr>
              <a:t>8</a:t>
            </a:r>
          </a:p>
          <a:p>
            <a:pPr>
              <a:buNone/>
            </a:pPr>
            <a:r>
              <a:rPr lang="en-AU" sz="2800" i="1" dirty="0">
                <a:latin typeface="Baskerville Old Face" pitchFamily="18" charset="0"/>
              </a:rPr>
              <a:t>Art. 14.1-5</a:t>
            </a:r>
          </a:p>
        </p:txBody>
      </p:sp>
      <p:pic>
        <p:nvPicPr>
          <p:cNvPr id="7" name="Picture 6" descr="eucharist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1916832"/>
            <a:ext cx="3990975" cy="4286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574746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AU" sz="5400" dirty="0">
                <a:latin typeface="Baskerville Old Face" pitchFamily="18" charset="0"/>
              </a:rPr>
              <a:t>IN THE</a:t>
            </a:r>
          </a:p>
          <a:p>
            <a:pPr>
              <a:buNone/>
            </a:pPr>
            <a:endParaRPr lang="en-AU" sz="2200" dirty="0">
              <a:latin typeface="Baskerville Old Face" pitchFamily="18" charset="0"/>
            </a:endParaRPr>
          </a:p>
          <a:p>
            <a:pPr>
              <a:buNone/>
            </a:pPr>
            <a:r>
              <a:rPr lang="en-AU" sz="9600" dirty="0">
                <a:latin typeface="Baskerville Old Face" pitchFamily="18" charset="0"/>
              </a:rPr>
              <a:t>Wonder: at the gift of  					Himself</a:t>
            </a:r>
          </a:p>
          <a:p>
            <a:pPr>
              <a:buNone/>
            </a:pPr>
            <a:endParaRPr lang="en-AU" sz="9600" dirty="0">
              <a:latin typeface="Baskerville Old Face" pitchFamily="18" charset="0"/>
            </a:endParaRPr>
          </a:p>
          <a:p>
            <a:pPr>
              <a:buNone/>
            </a:pPr>
            <a:endParaRPr lang="en-AU" sz="9600" dirty="0">
              <a:latin typeface="Baskerville Old Face" pitchFamily="18" charset="0"/>
            </a:endParaRPr>
          </a:p>
          <a:p>
            <a:pPr>
              <a:buNone/>
            </a:pPr>
            <a:endParaRPr lang="en-AU" sz="5100" i="1" dirty="0">
              <a:latin typeface="Baskerville Old Face" pitchFamily="18" charset="0"/>
            </a:endParaRPr>
          </a:p>
          <a:p>
            <a:pPr>
              <a:buNone/>
            </a:pPr>
            <a:r>
              <a:rPr lang="en-AU" sz="2800" i="1" dirty="0">
                <a:latin typeface="Baskerville Old Face" pitchFamily="18" charset="0"/>
              </a:rPr>
              <a:t> </a:t>
            </a:r>
            <a:endParaRPr lang="en-AU" sz="2800" dirty="0">
              <a:latin typeface="Baskerville Old Face" pitchFamily="18" charset="0"/>
            </a:endParaRPr>
          </a:p>
          <a:p>
            <a:pPr>
              <a:buNone/>
            </a:pPr>
            <a:r>
              <a:rPr lang="en-AU" sz="5100" i="1" dirty="0">
                <a:latin typeface="Baskerville Old Face" pitchFamily="18" charset="0"/>
              </a:rPr>
              <a:t>Rule 10</a:t>
            </a:r>
          </a:p>
          <a:p>
            <a:pPr>
              <a:buNone/>
            </a:pPr>
            <a:r>
              <a:rPr lang="en-AU" sz="5100" i="1" dirty="0">
                <a:latin typeface="Baskerville Old Face" pitchFamily="18" charset="0"/>
              </a:rPr>
              <a:t>Art. 10 GC</a:t>
            </a:r>
          </a:p>
          <a:p>
            <a:pPr>
              <a:buNone/>
            </a:pPr>
            <a:endParaRPr lang="en-AU" sz="9600" dirty="0">
              <a:latin typeface="Baskerville Old Face" pitchFamily="18" charset="0"/>
            </a:endParaRPr>
          </a:p>
          <a:p>
            <a:pPr>
              <a:buNone/>
            </a:pPr>
            <a:endParaRPr lang="en-AU" sz="2800" i="1" dirty="0">
              <a:latin typeface="Baskerville Old Face" pitchFamily="18" charset="0"/>
            </a:endParaRPr>
          </a:p>
          <a:p>
            <a:pPr>
              <a:buNone/>
            </a:pPr>
            <a:endParaRPr lang="en-AU" sz="2200" dirty="0">
              <a:latin typeface="Baskerville Old Face" pitchFamily="18" charset="0"/>
            </a:endParaRPr>
          </a:p>
        </p:txBody>
      </p:sp>
      <p:pic>
        <p:nvPicPr>
          <p:cNvPr id="4" name="Picture 3" descr="LastSupp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2780928"/>
            <a:ext cx="3772786" cy="30625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63367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AU" sz="4000" dirty="0">
                <a:latin typeface="Baskerville Old Face" pitchFamily="18" charset="0"/>
              </a:rPr>
              <a:t>Order:  we are an Order</a:t>
            </a:r>
          </a:p>
          <a:p>
            <a:pPr>
              <a:buNone/>
            </a:pPr>
            <a:endParaRPr lang="en-AU" sz="2800" dirty="0">
              <a:latin typeface="Baskerville Old Face" pitchFamily="18" charset="0"/>
            </a:endParaRPr>
          </a:p>
          <a:p>
            <a:pPr>
              <a:buNone/>
            </a:pPr>
            <a:endParaRPr lang="en-AU" sz="2800" i="1" dirty="0">
              <a:latin typeface="Baskerville Old Face" pitchFamily="18" charset="0"/>
            </a:endParaRPr>
          </a:p>
          <a:p>
            <a:pPr>
              <a:buNone/>
            </a:pPr>
            <a:endParaRPr lang="en-AU" sz="2800" i="1" dirty="0">
              <a:latin typeface="Baskerville Old Face" pitchFamily="18" charset="0"/>
            </a:endParaRPr>
          </a:p>
          <a:p>
            <a:pPr>
              <a:buNone/>
            </a:pPr>
            <a:endParaRPr lang="en-AU" sz="2800" i="1" dirty="0">
              <a:latin typeface="Baskerville Old Face" pitchFamily="18" charset="0"/>
            </a:endParaRPr>
          </a:p>
          <a:p>
            <a:pPr>
              <a:buNone/>
            </a:pPr>
            <a:endParaRPr lang="en-AU" sz="2800" i="1" dirty="0">
              <a:latin typeface="Baskerville Old Face" pitchFamily="18" charset="0"/>
            </a:endParaRPr>
          </a:p>
          <a:p>
            <a:pPr>
              <a:buNone/>
            </a:pPr>
            <a:endParaRPr lang="en-AU" sz="2800" i="1" dirty="0">
              <a:latin typeface="Baskerville Old Face" pitchFamily="18" charset="0"/>
            </a:endParaRPr>
          </a:p>
          <a:p>
            <a:pPr>
              <a:buNone/>
            </a:pPr>
            <a:endParaRPr lang="en-AU" sz="2800" i="1" dirty="0">
              <a:latin typeface="Baskerville Old Face" pitchFamily="18" charset="0"/>
            </a:endParaRPr>
          </a:p>
          <a:p>
            <a:pPr>
              <a:buNone/>
            </a:pPr>
            <a:endParaRPr lang="en-AU" sz="2800" i="1" dirty="0">
              <a:latin typeface="Baskerville Old Face" pitchFamily="18" charset="0"/>
            </a:endParaRPr>
          </a:p>
          <a:p>
            <a:pPr>
              <a:buNone/>
            </a:pPr>
            <a:endParaRPr lang="en-AU" sz="2800" i="1" dirty="0">
              <a:latin typeface="Baskerville Old Face" pitchFamily="18" charset="0"/>
            </a:endParaRPr>
          </a:p>
          <a:p>
            <a:pPr>
              <a:buNone/>
            </a:pPr>
            <a:endParaRPr lang="en-AU" sz="2800" i="1" dirty="0">
              <a:latin typeface="Baskerville Old Face" pitchFamily="18" charset="0"/>
            </a:endParaRPr>
          </a:p>
          <a:p>
            <a:pPr>
              <a:buNone/>
            </a:pPr>
            <a:r>
              <a:rPr lang="en-AU" sz="2800" i="1" dirty="0">
                <a:latin typeface="Baskerville Old Face" pitchFamily="18" charset="0"/>
              </a:rPr>
              <a:t>Rule </a:t>
            </a:r>
            <a:r>
              <a:rPr lang="id-ID" sz="2800" i="1" dirty="0" smtClean="0">
                <a:latin typeface="Baskerville Old Face" pitchFamily="18" charset="0"/>
              </a:rPr>
              <a:t>20</a:t>
            </a:r>
            <a:endParaRPr lang="en-AU" sz="2800" i="1" dirty="0">
              <a:latin typeface="Baskerville Old Face" pitchFamily="18" charset="0"/>
            </a:endParaRPr>
          </a:p>
          <a:p>
            <a:pPr>
              <a:buNone/>
            </a:pPr>
            <a:r>
              <a:rPr lang="en-AU" sz="2800" i="1" dirty="0">
                <a:latin typeface="Baskerville Old Face" pitchFamily="18" charset="0"/>
              </a:rPr>
              <a:t>Art. </a:t>
            </a:r>
            <a:r>
              <a:rPr lang="id-ID" sz="2800" i="1" dirty="0" smtClean="0">
                <a:latin typeface="Baskerville Old Face" pitchFamily="18" charset="0"/>
              </a:rPr>
              <a:t>2</a:t>
            </a:r>
            <a:r>
              <a:rPr lang="en-AU" sz="2800" i="1" dirty="0" smtClean="0">
                <a:latin typeface="Baskerville Old Face" pitchFamily="18" charset="0"/>
              </a:rPr>
              <a:t>8 GC</a:t>
            </a:r>
            <a:endParaRPr lang="en-AU" sz="2800" i="1" dirty="0">
              <a:latin typeface="Baskerville Old Face" pitchFamily="18" charset="0"/>
            </a:endParaRPr>
          </a:p>
        </p:txBody>
      </p:sp>
      <p:pic>
        <p:nvPicPr>
          <p:cNvPr id="5" name="Picture 4" descr="Order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9592" y="1238250"/>
            <a:ext cx="7381875" cy="438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AU" sz="5800" dirty="0">
                <a:latin typeface="Baskerville Old Face" pitchFamily="18" charset="0"/>
              </a:rPr>
              <a:t>Radiating:</a:t>
            </a:r>
          </a:p>
          <a:p>
            <a:pPr>
              <a:buNone/>
            </a:pPr>
            <a:r>
              <a:rPr lang="en-AU" sz="5800" dirty="0">
                <a:latin typeface="Baskerville Old Face" pitchFamily="18" charset="0"/>
              </a:rPr>
              <a:t>throughout the world</a:t>
            </a:r>
          </a:p>
          <a:p>
            <a:pPr>
              <a:buNone/>
            </a:pPr>
            <a:endParaRPr lang="en-AU" sz="2800" dirty="0">
              <a:latin typeface="Baskerville Old Face" pitchFamily="18" charset="0"/>
            </a:endParaRPr>
          </a:p>
          <a:p>
            <a:pPr>
              <a:buNone/>
            </a:pPr>
            <a:endParaRPr lang="en-AU" sz="4000" dirty="0">
              <a:latin typeface="Baskerville Old Face" pitchFamily="18" charset="0"/>
            </a:endParaRPr>
          </a:p>
          <a:p>
            <a:pPr>
              <a:buNone/>
            </a:pPr>
            <a:endParaRPr lang="en-AU" sz="4000" dirty="0">
              <a:latin typeface="Baskerville Old Face" pitchFamily="18" charset="0"/>
            </a:endParaRPr>
          </a:p>
          <a:p>
            <a:pPr>
              <a:buNone/>
            </a:pPr>
            <a:endParaRPr lang="en-AU" sz="4000" dirty="0">
              <a:latin typeface="Baskerville Old Face" pitchFamily="18" charset="0"/>
            </a:endParaRPr>
          </a:p>
          <a:p>
            <a:pPr>
              <a:buNone/>
            </a:pPr>
            <a:r>
              <a:rPr lang="en-AU" sz="2800" i="1" dirty="0" smtClean="0">
                <a:latin typeface="Baskerville Old Face" pitchFamily="18" charset="0"/>
              </a:rPr>
              <a:t>Art</a:t>
            </a:r>
            <a:r>
              <a:rPr lang="en-AU" sz="2800" i="1" dirty="0">
                <a:latin typeface="Baskerville Old Face" pitchFamily="18" charset="0"/>
              </a:rPr>
              <a:t>. </a:t>
            </a:r>
            <a:r>
              <a:rPr lang="id-ID" sz="2800" i="1" dirty="0" smtClean="0">
                <a:latin typeface="Baskerville Old Face" pitchFamily="18" charset="0"/>
              </a:rPr>
              <a:t>18 </a:t>
            </a:r>
            <a:r>
              <a:rPr lang="en-AU" sz="2800" i="1" dirty="0" smtClean="0">
                <a:latin typeface="Baskerville Old Face" pitchFamily="18" charset="0"/>
              </a:rPr>
              <a:t>GC </a:t>
            </a:r>
            <a:endParaRPr lang="en-AU" sz="2800" i="1" dirty="0">
              <a:latin typeface="Baskerville Old Face" pitchFamily="18" charset="0"/>
            </a:endParaRPr>
          </a:p>
        </p:txBody>
      </p:sp>
      <p:pic>
        <p:nvPicPr>
          <p:cNvPr id="4" name="Picture 3" descr="francis &amp; T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5826" y="2276872"/>
            <a:ext cx="3184748" cy="40324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686800" cy="61926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AU" sz="4400" dirty="0">
                <a:latin typeface="Baskerville Old Face" pitchFamily="18" charset="0"/>
              </a:rPr>
              <a:t>Love: one another</a:t>
            </a:r>
          </a:p>
          <a:p>
            <a:pPr>
              <a:buNone/>
            </a:pPr>
            <a:endParaRPr lang="en-AU" sz="4000" dirty="0">
              <a:latin typeface="Baskerville Old Face" pitchFamily="18" charset="0"/>
            </a:endParaRPr>
          </a:p>
          <a:p>
            <a:pPr>
              <a:buNone/>
            </a:pPr>
            <a:endParaRPr lang="en-AU" sz="4000" dirty="0">
              <a:latin typeface="Baskerville Old Face" pitchFamily="18" charset="0"/>
            </a:endParaRPr>
          </a:p>
          <a:p>
            <a:pPr>
              <a:buNone/>
            </a:pPr>
            <a:endParaRPr lang="en-AU" sz="4000" dirty="0">
              <a:latin typeface="Baskerville Old Face" pitchFamily="18" charset="0"/>
            </a:endParaRPr>
          </a:p>
          <a:p>
            <a:pPr>
              <a:buNone/>
            </a:pPr>
            <a:endParaRPr lang="en-AU" sz="4000" dirty="0">
              <a:latin typeface="Baskerville Old Face" pitchFamily="18" charset="0"/>
            </a:endParaRPr>
          </a:p>
          <a:p>
            <a:pPr>
              <a:buNone/>
            </a:pPr>
            <a:endParaRPr lang="en-AU" sz="2800" i="1" dirty="0">
              <a:latin typeface="Baskerville Old Face" pitchFamily="18" charset="0"/>
            </a:endParaRPr>
          </a:p>
          <a:p>
            <a:pPr>
              <a:buNone/>
            </a:pPr>
            <a:endParaRPr lang="en-AU" sz="2800" i="1" dirty="0" smtClean="0">
              <a:latin typeface="Baskerville Old Face" pitchFamily="18" charset="0"/>
            </a:endParaRPr>
          </a:p>
          <a:p>
            <a:pPr>
              <a:buNone/>
            </a:pPr>
            <a:endParaRPr lang="en-AU" sz="2800" i="1" dirty="0">
              <a:latin typeface="Baskerville Old Face" pitchFamily="18" charset="0"/>
            </a:endParaRPr>
          </a:p>
          <a:p>
            <a:pPr>
              <a:buNone/>
            </a:pPr>
            <a:endParaRPr lang="en-AU" sz="2800" i="1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AU" sz="2800" i="1" dirty="0" smtClean="0">
                <a:latin typeface="Baskerville Old Face" pitchFamily="18" charset="0"/>
              </a:rPr>
              <a:t>Rule </a:t>
            </a:r>
            <a:r>
              <a:rPr lang="en-AU" sz="2800" i="1" dirty="0">
                <a:latin typeface="Baskerville Old Face" pitchFamily="18" charset="0"/>
              </a:rPr>
              <a:t>13</a:t>
            </a:r>
          </a:p>
          <a:p>
            <a:pPr>
              <a:buNone/>
            </a:pPr>
            <a:r>
              <a:rPr lang="en-AU" sz="2800" i="1" dirty="0">
                <a:latin typeface="Baskerville Old Face" pitchFamily="18" charset="0"/>
              </a:rPr>
              <a:t>Admonition. IX.I</a:t>
            </a:r>
          </a:p>
        </p:txBody>
      </p:sp>
      <p:pic>
        <p:nvPicPr>
          <p:cNvPr id="4" name="Picture 3" descr="truevine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CF2B5"/>
              </a:clrFrom>
              <a:clrTo>
                <a:srgbClr val="FCF2B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87824" y="931579"/>
            <a:ext cx="4980968" cy="45856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264696"/>
          </a:xfrm>
        </p:spPr>
        <p:txBody>
          <a:bodyPr/>
          <a:lstStyle/>
          <a:p>
            <a:pPr>
              <a:buNone/>
            </a:pPr>
            <a:r>
              <a:rPr lang="en-AU" sz="4400" dirty="0">
                <a:latin typeface="Baskerville Old Face" pitchFamily="18" charset="0"/>
              </a:rPr>
              <a:t>Doing:	The Lord’s Will</a:t>
            </a:r>
          </a:p>
          <a:p>
            <a:pPr>
              <a:buNone/>
            </a:pPr>
            <a:endParaRPr lang="en-AU" sz="2000" dirty="0">
              <a:latin typeface="Baskerville Old Face" pitchFamily="18" charset="0"/>
            </a:endParaRPr>
          </a:p>
          <a:p>
            <a:pPr>
              <a:buNone/>
            </a:pPr>
            <a:endParaRPr lang="en-AU" sz="2000" dirty="0">
              <a:latin typeface="Baskerville Old Face" pitchFamily="18" charset="0"/>
            </a:endParaRPr>
          </a:p>
          <a:p>
            <a:pPr>
              <a:buNone/>
            </a:pPr>
            <a:endParaRPr lang="en-AU" sz="2000" dirty="0">
              <a:latin typeface="Baskerville Old Face" pitchFamily="18" charset="0"/>
            </a:endParaRPr>
          </a:p>
          <a:p>
            <a:pPr>
              <a:buNone/>
            </a:pPr>
            <a:endParaRPr lang="en-AU" sz="2000" dirty="0">
              <a:latin typeface="Baskerville Old Face" pitchFamily="18" charset="0"/>
            </a:endParaRPr>
          </a:p>
          <a:p>
            <a:pPr>
              <a:buNone/>
            </a:pPr>
            <a:endParaRPr lang="en-AU" sz="2000" dirty="0">
              <a:latin typeface="Baskerville Old Face" pitchFamily="18" charset="0"/>
            </a:endParaRPr>
          </a:p>
          <a:p>
            <a:pPr>
              <a:buNone/>
            </a:pPr>
            <a:endParaRPr lang="en-AU" sz="2000" dirty="0">
              <a:latin typeface="Baskerville Old Face" pitchFamily="18" charset="0"/>
            </a:endParaRPr>
          </a:p>
          <a:p>
            <a:pPr>
              <a:buNone/>
            </a:pPr>
            <a:endParaRPr lang="en-AU" sz="2000" dirty="0">
              <a:latin typeface="Baskerville Old Face" pitchFamily="18" charset="0"/>
            </a:endParaRPr>
          </a:p>
          <a:p>
            <a:pPr>
              <a:buNone/>
            </a:pPr>
            <a:endParaRPr lang="en-AU" sz="2000" dirty="0">
              <a:latin typeface="Baskerville Old Face" pitchFamily="18" charset="0"/>
            </a:endParaRPr>
          </a:p>
          <a:p>
            <a:pPr>
              <a:buNone/>
            </a:pPr>
            <a:endParaRPr lang="en-AU" sz="2000" dirty="0">
              <a:latin typeface="Baskerville Old Face" pitchFamily="18" charset="0"/>
            </a:endParaRPr>
          </a:p>
          <a:p>
            <a:pPr>
              <a:buNone/>
            </a:pPr>
            <a:endParaRPr lang="en-AU" sz="2800" i="1" dirty="0">
              <a:latin typeface="Baskerville Old Face" pitchFamily="18" charset="0"/>
            </a:endParaRPr>
          </a:p>
          <a:p>
            <a:pPr>
              <a:buNone/>
            </a:pPr>
            <a:endParaRPr lang="en-AU" sz="2800" i="1" dirty="0">
              <a:latin typeface="Baskerville Old Face" pitchFamily="18" charset="0"/>
            </a:endParaRPr>
          </a:p>
          <a:p>
            <a:pPr>
              <a:buNone/>
            </a:pPr>
            <a:r>
              <a:rPr lang="en-AU" sz="2800" i="1" dirty="0">
                <a:latin typeface="Baskerville Old Face" pitchFamily="18" charset="0"/>
              </a:rPr>
              <a:t>Rule 7</a:t>
            </a:r>
          </a:p>
          <a:p>
            <a:pPr>
              <a:buNone/>
            </a:pPr>
            <a:r>
              <a:rPr lang="en-AU" sz="2800" i="1" dirty="0">
                <a:latin typeface="Baskerville Old Face" pitchFamily="18" charset="0"/>
              </a:rPr>
              <a:t>Art. 13.1 GC</a:t>
            </a:r>
          </a:p>
        </p:txBody>
      </p:sp>
      <p:pic>
        <p:nvPicPr>
          <p:cNvPr id="5" name="Picture 4" descr="Be Still &amp; Know that I am God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691680" y="1052736"/>
            <a:ext cx="5616624" cy="51577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-243408"/>
            <a:ext cx="8686800" cy="6912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AU" sz="9400" dirty="0">
                <a:latin typeface="Baskerville Old Face" pitchFamily="18" charset="0"/>
              </a:rPr>
              <a:t>People:</a:t>
            </a:r>
          </a:p>
          <a:p>
            <a:pPr>
              <a:buNone/>
            </a:pPr>
            <a:r>
              <a:rPr lang="en-AU" sz="6500" dirty="0">
                <a:latin typeface="Baskerville Old Face" pitchFamily="18" charset="0"/>
              </a:rPr>
              <a:t>Living the Good News of the Gospel</a:t>
            </a:r>
          </a:p>
          <a:p>
            <a:pPr>
              <a:buNone/>
            </a:pPr>
            <a:endParaRPr lang="en-AU" sz="2800" dirty="0">
              <a:latin typeface="Baskerville Old Face" pitchFamily="18" charset="0"/>
            </a:endParaRPr>
          </a:p>
          <a:p>
            <a:pPr>
              <a:buNone/>
            </a:pPr>
            <a:endParaRPr lang="en-AU" sz="2800" i="1" dirty="0">
              <a:solidFill>
                <a:srgbClr val="FF0000"/>
              </a:solidFill>
              <a:latin typeface="Baskerville Old Face" pitchFamily="18" charset="0"/>
            </a:endParaRPr>
          </a:p>
          <a:p>
            <a:pPr>
              <a:buNone/>
            </a:pPr>
            <a:r>
              <a:rPr lang="en-AU" sz="2800" i="1" dirty="0">
                <a:solidFill>
                  <a:schemeClr val="tx1"/>
                </a:solidFill>
                <a:latin typeface="Baskerville Old Face" pitchFamily="18" charset="0"/>
              </a:rPr>
              <a:t>Art 18. 1 &amp; 4  GC</a:t>
            </a:r>
          </a:p>
          <a:p>
            <a:pPr>
              <a:buNone/>
            </a:pPr>
            <a:r>
              <a:rPr lang="en-AU" sz="2800" i="1" dirty="0">
                <a:latin typeface="Baskerville Old Face" pitchFamily="18" charset="0"/>
              </a:rPr>
              <a:t>Rule 6</a:t>
            </a:r>
          </a:p>
          <a:p>
            <a:pPr>
              <a:buNone/>
            </a:pPr>
            <a:r>
              <a:rPr lang="en-AU" sz="2800" i="1" dirty="0">
                <a:latin typeface="Baskerville Old Face" pitchFamily="18" charset="0"/>
              </a:rPr>
              <a:t>Art. 17.1 GC</a:t>
            </a:r>
          </a:p>
          <a:p>
            <a:pPr>
              <a:buNone/>
            </a:pPr>
            <a:r>
              <a:rPr lang="en-AU" sz="2800" i="1" dirty="0">
                <a:latin typeface="Baskerville Old Face" pitchFamily="18" charset="0"/>
              </a:rPr>
              <a:t>Admonition VII.I                                                                </a:t>
            </a:r>
          </a:p>
          <a:p>
            <a:pPr>
              <a:buNone/>
            </a:pPr>
            <a:endParaRPr lang="en-AU" sz="9600" dirty="0">
              <a:latin typeface="Baskerville Old Face" pitchFamily="18" charset="0"/>
            </a:endParaRPr>
          </a:p>
          <a:p>
            <a:pPr>
              <a:buNone/>
            </a:pPr>
            <a:endParaRPr lang="en-AU" sz="9600" dirty="0">
              <a:latin typeface="Baskerville Old Face" pitchFamily="18" charset="0"/>
            </a:endParaRPr>
          </a:p>
        </p:txBody>
      </p:sp>
      <p:pic>
        <p:nvPicPr>
          <p:cNvPr id="4" name="Picture 3" descr="Francis Consults  the Gospe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2950420"/>
            <a:ext cx="3078532" cy="36880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633670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AU" sz="5900" b="1" dirty="0"/>
              <a:t>St. Francis of Assisi School Newton</a:t>
            </a:r>
            <a:r>
              <a:rPr lang="en-AU" sz="5900" b="1" i="1" dirty="0"/>
              <a:t> </a:t>
            </a:r>
          </a:p>
          <a:p>
            <a:endParaRPr lang="en-AU" sz="1800" dirty="0"/>
          </a:p>
          <a:p>
            <a:endParaRPr lang="en-AU" sz="1800" dirty="0"/>
          </a:p>
          <a:p>
            <a:pPr>
              <a:buNone/>
            </a:pPr>
            <a:endParaRPr lang="en-AU" sz="2800" b="1" dirty="0"/>
          </a:p>
          <a:p>
            <a:pPr>
              <a:buNone/>
            </a:pPr>
            <a:endParaRPr lang="en-AU" sz="4200" b="1" dirty="0"/>
          </a:p>
          <a:p>
            <a:pPr>
              <a:buNone/>
            </a:pPr>
            <a:endParaRPr lang="en-AU" sz="2800" b="1" dirty="0"/>
          </a:p>
          <a:p>
            <a:pPr>
              <a:buNone/>
            </a:pPr>
            <a:endParaRPr lang="en-AU" sz="2800" b="1" dirty="0"/>
          </a:p>
          <a:p>
            <a:pPr>
              <a:buNone/>
            </a:pPr>
            <a:endParaRPr lang="en-AU" sz="2800" b="1" dirty="0"/>
          </a:p>
          <a:p>
            <a:pPr>
              <a:buNone/>
            </a:pPr>
            <a:endParaRPr lang="en-AU" sz="2800" b="1" dirty="0"/>
          </a:p>
          <a:p>
            <a:pPr>
              <a:buNone/>
            </a:pPr>
            <a:endParaRPr lang="en-AU" sz="2800" b="1" dirty="0"/>
          </a:p>
          <a:p>
            <a:pPr>
              <a:buNone/>
            </a:pPr>
            <a:endParaRPr lang="en-AU" sz="2800" b="1" dirty="0"/>
          </a:p>
          <a:p>
            <a:pPr>
              <a:buNone/>
            </a:pPr>
            <a:endParaRPr lang="en-AU" sz="2800" b="1" dirty="0"/>
          </a:p>
          <a:p>
            <a:pPr>
              <a:buNone/>
            </a:pPr>
            <a:endParaRPr lang="en-AU" sz="2800" b="1" dirty="0"/>
          </a:p>
          <a:p>
            <a:pPr>
              <a:buNone/>
            </a:pPr>
            <a:r>
              <a:rPr lang="en-AU" sz="5800" dirty="0"/>
              <a:t> </a:t>
            </a:r>
          </a:p>
          <a:p>
            <a:endParaRPr lang="en-AU" sz="1800" dirty="0"/>
          </a:p>
          <a:p>
            <a:pPr>
              <a:buNone/>
            </a:pPr>
            <a:r>
              <a:rPr lang="en-AU" sz="1800" dirty="0"/>
              <a:t>“</a:t>
            </a:r>
            <a:endParaRPr lang="en-AU" sz="1800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1259632" y="2204864"/>
            <a:ext cx="716657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/>
              <a:t>Tau Crosses </a:t>
            </a:r>
          </a:p>
          <a:p>
            <a:pPr>
              <a:buNone/>
            </a:pPr>
            <a:endParaRPr lang="en-AU" sz="2400" dirty="0"/>
          </a:p>
          <a:p>
            <a:pPr>
              <a:buNone/>
            </a:pPr>
            <a:r>
              <a:rPr lang="en-AU" sz="3600" dirty="0"/>
              <a:t>At the Beginning of </a:t>
            </a:r>
            <a:r>
              <a:rPr lang="en-AU" sz="3600" dirty="0" smtClean="0"/>
              <a:t>Year Mass </a:t>
            </a:r>
            <a:r>
              <a:rPr lang="en-AU" sz="3600" dirty="0"/>
              <a:t>our Year 7 students received a Franciscan Tau Cross necklace from the Secular Franciscan Order. </a:t>
            </a:r>
          </a:p>
        </p:txBody>
      </p:sp>
      <p:pic>
        <p:nvPicPr>
          <p:cNvPr id="9" name="Content Placeholder 3" descr="1tau-cord-sf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BD0BB"/>
              </a:clrFrom>
              <a:clrTo>
                <a:srgbClr val="EBD0B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39952" y="1196752"/>
            <a:ext cx="4286250" cy="144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 descr="1tau-cord-sfo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EBD0BB"/>
              </a:clrFrom>
              <a:clrTo>
                <a:srgbClr val="EBD0B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7544" y="260648"/>
            <a:ext cx="4286250" cy="144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464984" y="1911899"/>
            <a:ext cx="820891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AU" sz="2600" i="1" dirty="0"/>
              <a:t>When I wear the cross I know it is very powerful and it is a symbol for me that has hidden messages in, it was St Francis of Assisi’s favourite thing and it shows that I am a person who loves God. </a:t>
            </a:r>
            <a:r>
              <a:rPr lang="en-AU" sz="2600" b="1" i="1" dirty="0" smtClean="0"/>
              <a:t>Sarina</a:t>
            </a:r>
            <a:endParaRPr lang="en-AU" sz="2600" b="1" i="1" dirty="0"/>
          </a:p>
          <a:p>
            <a:pPr>
              <a:buNone/>
            </a:pPr>
            <a:endParaRPr lang="en-AU" sz="2400" b="1" i="1" dirty="0"/>
          </a:p>
          <a:p>
            <a:pPr>
              <a:buNone/>
            </a:pPr>
            <a:r>
              <a:rPr lang="en-AU" sz="2400" i="1" dirty="0"/>
              <a:t>“</a:t>
            </a:r>
            <a:r>
              <a:rPr lang="en-AU" sz="2600" i="1" dirty="0"/>
              <a:t>You are a great inspiration for us. I am always going to wear it. It reminds me of the time when St Francis healed the man’s leg with the Tau. I know it was a big part of his life so I will make it a big part of mine.” </a:t>
            </a:r>
            <a:r>
              <a:rPr lang="en-AU" sz="2600" b="1" i="1" dirty="0"/>
              <a:t>John </a:t>
            </a:r>
          </a:p>
          <a:p>
            <a:pPr>
              <a:buNone/>
            </a:pPr>
            <a:endParaRPr lang="en-AU" sz="2800" b="1" i="1" dirty="0"/>
          </a:p>
        </p:txBody>
      </p:sp>
    </p:spTree>
    <p:extLst>
      <p:ext uri="{BB962C8B-B14F-4D97-AF65-F5344CB8AC3E}">
        <p14:creationId xmlns:p14="http://schemas.microsoft.com/office/powerpoint/2010/main" val="293130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1700808"/>
            <a:ext cx="792088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AU" sz="2600" i="1" dirty="0"/>
              <a:t>“Thank you for the Tau. I like it because I’ve learnt a lot about it like it’s the symbol for youth.”</a:t>
            </a:r>
            <a:r>
              <a:rPr lang="en-AU" sz="2600" b="1" i="1" dirty="0" err="1"/>
              <a:t>Aguil</a:t>
            </a:r>
            <a:r>
              <a:rPr lang="en-AU" sz="2600" b="1" i="1" dirty="0"/>
              <a:t> </a:t>
            </a:r>
          </a:p>
          <a:p>
            <a:pPr>
              <a:buNone/>
            </a:pPr>
            <a:r>
              <a:rPr lang="en-AU" sz="2600" b="1" i="1" dirty="0"/>
              <a:t> </a:t>
            </a:r>
          </a:p>
          <a:p>
            <a:pPr>
              <a:buNone/>
            </a:pPr>
            <a:r>
              <a:rPr lang="en-AU" sz="2600" i="1" dirty="0"/>
              <a:t>“ I am very grateful to have this gift. This Tau makes me feel one with God. It reminds me that I will have eternal life with God.” </a:t>
            </a:r>
            <a:r>
              <a:rPr lang="en-AU" sz="2600" b="1" i="1" dirty="0"/>
              <a:t>Joshua </a:t>
            </a:r>
          </a:p>
          <a:p>
            <a:pPr>
              <a:buNone/>
            </a:pPr>
            <a:r>
              <a:rPr lang="en-AU" sz="2600" b="1" i="1" dirty="0"/>
              <a:t> </a:t>
            </a:r>
          </a:p>
          <a:p>
            <a:pPr>
              <a:buNone/>
            </a:pPr>
            <a:r>
              <a:rPr lang="en-AU" sz="2600" i="1" dirty="0"/>
              <a:t>“When I look at the Tau it reminds me of your kindness like what the cross is about. Now I can go around the world and everyone knows I’m Franciscan.” </a:t>
            </a:r>
            <a:r>
              <a:rPr lang="en-AU" sz="2600" b="1" i="1" dirty="0"/>
              <a:t>Clare </a:t>
            </a:r>
            <a:r>
              <a:rPr lang="en-AU" sz="2600" b="1" i="1" dirty="0" smtClean="0"/>
              <a:t> </a:t>
            </a:r>
            <a:endParaRPr lang="en-AU" sz="2600" b="1" i="1" dirty="0"/>
          </a:p>
        </p:txBody>
      </p:sp>
      <p:pic>
        <p:nvPicPr>
          <p:cNvPr id="4" name="Content Placeholder 3" descr="1tau-cord-sf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BD0BB"/>
              </a:clrFrom>
              <a:clrTo>
                <a:srgbClr val="EBD0B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79712" y="108992"/>
            <a:ext cx="4286250" cy="144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2771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63367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AU" sz="5400" dirty="0">
                <a:latin typeface="Baskerville Old Face" pitchFamily="18" charset="0"/>
              </a:rPr>
              <a:t>Reaching:</a:t>
            </a:r>
          </a:p>
          <a:p>
            <a:pPr>
              <a:buNone/>
            </a:pPr>
            <a:r>
              <a:rPr lang="en-AU" sz="5400" dirty="0">
                <a:latin typeface="Baskerville Old Face" pitchFamily="18" charset="0"/>
              </a:rPr>
              <a:t>     		out in love</a:t>
            </a:r>
          </a:p>
          <a:p>
            <a:pPr>
              <a:buNone/>
            </a:pPr>
            <a:endParaRPr lang="en-AU" sz="2800" dirty="0">
              <a:latin typeface="Baskerville Old Face" pitchFamily="18" charset="0"/>
            </a:endParaRPr>
          </a:p>
          <a:p>
            <a:pPr>
              <a:buNone/>
            </a:pPr>
            <a:r>
              <a:rPr lang="en-AU" sz="2800" dirty="0">
                <a:latin typeface="Baskerville Old Face" pitchFamily="18" charset="0"/>
              </a:rPr>
              <a:t>                                                                  </a:t>
            </a:r>
          </a:p>
          <a:p>
            <a:pPr>
              <a:buNone/>
            </a:pPr>
            <a:endParaRPr lang="en-AU" sz="2800" i="1" dirty="0" smtClean="0">
              <a:latin typeface="Baskerville Old Face" pitchFamily="18" charset="0"/>
            </a:endParaRPr>
          </a:p>
          <a:p>
            <a:pPr>
              <a:buNone/>
            </a:pPr>
            <a:endParaRPr lang="en-AU" sz="2800" i="1" dirty="0">
              <a:latin typeface="Baskerville Old Face" pitchFamily="18" charset="0"/>
            </a:endParaRPr>
          </a:p>
          <a:p>
            <a:pPr>
              <a:buNone/>
            </a:pPr>
            <a:endParaRPr lang="en-AU" sz="2800" i="1" dirty="0" smtClean="0">
              <a:latin typeface="Baskerville Old Face" pitchFamily="18" charset="0"/>
            </a:endParaRPr>
          </a:p>
          <a:p>
            <a:pPr>
              <a:buNone/>
            </a:pPr>
            <a:endParaRPr lang="en-AU" sz="2800" i="1" dirty="0">
              <a:latin typeface="Baskerville Old Face" pitchFamily="18" charset="0"/>
            </a:endParaRPr>
          </a:p>
          <a:p>
            <a:pPr>
              <a:buNone/>
            </a:pPr>
            <a:endParaRPr lang="en-AU" sz="2800" i="1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AU" sz="2800" i="1" dirty="0" smtClean="0">
                <a:latin typeface="Baskerville Old Face" pitchFamily="18" charset="0"/>
              </a:rPr>
              <a:t>Rule </a:t>
            </a:r>
            <a:r>
              <a:rPr lang="en-AU" sz="2800" i="1" dirty="0">
                <a:latin typeface="Baskerville Old Face" pitchFamily="18" charset="0"/>
              </a:rPr>
              <a:t>11</a:t>
            </a:r>
          </a:p>
          <a:p>
            <a:pPr>
              <a:buNone/>
            </a:pPr>
            <a:r>
              <a:rPr lang="en-AU" sz="2800" i="1" dirty="0">
                <a:latin typeface="Baskerville Old Face" pitchFamily="18" charset="0"/>
              </a:rPr>
              <a:t>Art. 15.1 GC                      </a:t>
            </a:r>
            <a:endParaRPr lang="en-AU" sz="9600" i="1" dirty="0">
              <a:latin typeface="Baskerville Old Face" pitchFamily="18" charset="0"/>
            </a:endParaRPr>
          </a:p>
        </p:txBody>
      </p:sp>
      <p:pic>
        <p:nvPicPr>
          <p:cNvPr id="5" name="Picture 4" descr="imagesCAYBVFH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2348880"/>
            <a:ext cx="3220566" cy="30555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536" y="0"/>
            <a:ext cx="7554700" cy="165618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4900" b="1" dirty="0"/>
              <a:t>Reaching out</a:t>
            </a:r>
            <a:br>
              <a:rPr lang="en-AU" sz="4900" b="1" dirty="0"/>
            </a:br>
            <a:r>
              <a:rPr lang="en-AU" sz="4900" b="1" dirty="0"/>
              <a:t>National level</a:t>
            </a:r>
          </a:p>
          <a:p>
            <a:pPr algn="ctr"/>
            <a:endParaRPr lang="en-AU" b="1" dirty="0"/>
          </a:p>
          <a:p>
            <a:pPr algn="ctr"/>
            <a:endParaRPr lang="en-AU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71600" y="2420888"/>
            <a:ext cx="10515600" cy="39659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endParaRPr lang="en-AU" dirty="0"/>
          </a:p>
          <a:p>
            <a:pPr marL="0" indent="0">
              <a:buFont typeface="Wingdings 2"/>
              <a:buNone/>
            </a:pPr>
            <a:endParaRPr lang="en-AU" dirty="0"/>
          </a:p>
        </p:txBody>
      </p:sp>
      <p:sp>
        <p:nvSpPr>
          <p:cNvPr id="2" name="Rectangle 1"/>
          <p:cNvSpPr/>
          <p:nvPr/>
        </p:nvSpPr>
        <p:spPr>
          <a:xfrm>
            <a:off x="827584" y="1916832"/>
            <a:ext cx="72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000" b="1" dirty="0"/>
              <a:t>Project Adoption </a:t>
            </a:r>
            <a:r>
              <a:rPr lang="en-AU" sz="4000" dirty="0"/>
              <a:t>was initiated at least  40 years ago by the Secular Franciscans in Australia.  </a:t>
            </a:r>
          </a:p>
          <a:p>
            <a:endParaRPr lang="en-AU" sz="4000" dirty="0"/>
          </a:p>
          <a:p>
            <a:r>
              <a:rPr lang="en-AU" sz="4000" dirty="0"/>
              <a:t>Funding supports 2 major </a:t>
            </a:r>
            <a:r>
              <a:rPr lang="en-AU" sz="4000" dirty="0" smtClean="0"/>
              <a:t>projects.</a:t>
            </a:r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val="75376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504" y="908720"/>
            <a:ext cx="10664092" cy="121401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b="1" dirty="0"/>
              <a:t/>
            </a:r>
            <a:br>
              <a:rPr lang="en-AU" b="1" dirty="0"/>
            </a:br>
            <a:endParaRPr lang="en-AU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9552" y="1515728"/>
            <a:ext cx="7986748" cy="4253985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AU" sz="4500" b="1" dirty="0"/>
          </a:p>
          <a:p>
            <a:pPr marL="514350" indent="-514350">
              <a:buFont typeface="+mj-lt"/>
              <a:buAutoNum type="arabicPeriod"/>
            </a:pPr>
            <a:r>
              <a:rPr lang="en-AU" sz="14400" dirty="0"/>
              <a:t>In 2016, 85 </a:t>
            </a:r>
            <a:r>
              <a:rPr lang="en-AU" sz="14400" b="1" dirty="0"/>
              <a:t>families</a:t>
            </a:r>
            <a:r>
              <a:rPr lang="en-AU" sz="14400" dirty="0"/>
              <a:t> were supported through the Franciscan Family Apostolate in the Diocese of </a:t>
            </a:r>
            <a:r>
              <a:rPr lang="en-AU" sz="14400" dirty="0" err="1"/>
              <a:t>Irinjalakuda</a:t>
            </a:r>
            <a:r>
              <a:rPr lang="en-AU" sz="14400" dirty="0"/>
              <a:t>, Kerala </a:t>
            </a:r>
            <a:r>
              <a:rPr lang="en-AU" sz="14400" dirty="0" smtClean="0"/>
              <a:t>India.  </a:t>
            </a:r>
            <a:endParaRPr lang="en-AU" sz="14400" dirty="0"/>
          </a:p>
          <a:p>
            <a:pPr marL="514350" indent="-514350">
              <a:buFont typeface="+mj-lt"/>
              <a:buAutoNum type="arabicPeriod"/>
            </a:pPr>
            <a:endParaRPr lang="en-AU" sz="14400" dirty="0"/>
          </a:p>
          <a:p>
            <a:pPr marL="400050" lvl="1" indent="0">
              <a:buFont typeface="Wingdings 2"/>
              <a:buNone/>
            </a:pPr>
            <a:r>
              <a:rPr lang="en-AU" sz="14400" dirty="0"/>
              <a:t>The money was used for urgent necessities  </a:t>
            </a:r>
            <a:r>
              <a:rPr lang="en-AU" sz="14400" dirty="0" smtClean="0"/>
              <a:t>including </a:t>
            </a:r>
            <a:r>
              <a:rPr lang="en-AU" sz="14400" dirty="0"/>
              <a:t>food and drinking water, medical treatment, education of children and house repairs </a:t>
            </a:r>
            <a:r>
              <a:rPr lang="en-AU" sz="14400" dirty="0" smtClean="0"/>
              <a:t>etc.</a:t>
            </a:r>
            <a:endParaRPr lang="en-AU" sz="14400" dirty="0"/>
          </a:p>
          <a:p>
            <a:pPr marL="0" indent="0">
              <a:buFont typeface="Wingdings 2"/>
              <a:buNone/>
            </a:pPr>
            <a:endParaRPr lang="en-AU" sz="17600" dirty="0"/>
          </a:p>
          <a:p>
            <a:pPr marL="0" indent="0">
              <a:buFont typeface="Wingdings 2"/>
              <a:buNone/>
            </a:pPr>
            <a:r>
              <a:rPr lang="en-AU" sz="11100" dirty="0"/>
              <a:t> </a:t>
            </a:r>
            <a:r>
              <a:rPr lang="en-AU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08480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908720"/>
            <a:ext cx="820891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b="1" dirty="0"/>
              <a:t>2.</a:t>
            </a:r>
            <a:r>
              <a:rPr lang="en-AU" sz="4400" b="1" dirty="0"/>
              <a:t>  </a:t>
            </a:r>
            <a:r>
              <a:rPr lang="en-AU" sz="4400" b="1" dirty="0" err="1"/>
              <a:t>Alphonsa</a:t>
            </a:r>
            <a:r>
              <a:rPr lang="en-AU" sz="4400" b="1" dirty="0"/>
              <a:t> House </a:t>
            </a:r>
            <a:r>
              <a:rPr lang="en-AU" sz="4400" dirty="0"/>
              <a:t>is a boarding school for girls with severe disabilities who have been abandoned because of poverty.</a:t>
            </a:r>
          </a:p>
          <a:p>
            <a:r>
              <a:rPr lang="en-AU" sz="4400" dirty="0"/>
              <a:t>Over the years money has been used to purchase a bus, medication and specialised educational </a:t>
            </a:r>
            <a:r>
              <a:rPr lang="en-AU" sz="4400" dirty="0" smtClean="0"/>
              <a:t>equipment.</a:t>
            </a:r>
            <a:endParaRPr lang="en-AU" sz="4400" dirty="0"/>
          </a:p>
          <a:p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107562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AU" b="1" dirty="0"/>
              <a:t>Reaching out</a:t>
            </a:r>
            <a:br>
              <a:rPr lang="en-AU" b="1" dirty="0"/>
            </a:br>
            <a:r>
              <a:rPr lang="en-AU" b="1" dirty="0"/>
              <a:t>Regional and local fraternities support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/>
              <a:t>An orphanage in the Philippines run by the Franciscan Sisters of St Anthony</a:t>
            </a:r>
          </a:p>
          <a:p>
            <a:r>
              <a:rPr lang="en-AU" dirty="0"/>
              <a:t>The work of the Poor </a:t>
            </a:r>
            <a:r>
              <a:rPr lang="en-AU" dirty="0" err="1"/>
              <a:t>Clares</a:t>
            </a:r>
            <a:r>
              <a:rPr lang="en-AU" dirty="0"/>
              <a:t> in Bosnia, Croatia and the Philippines</a:t>
            </a:r>
          </a:p>
          <a:p>
            <a:r>
              <a:rPr lang="en-AU" dirty="0"/>
              <a:t>The Franciscan Mission in Papua New Guinea</a:t>
            </a:r>
          </a:p>
          <a:p>
            <a:r>
              <a:rPr lang="en-AU" dirty="0"/>
              <a:t>The work done by </a:t>
            </a:r>
            <a:r>
              <a:rPr lang="en-AU" dirty="0" err="1"/>
              <a:t>Sr</a:t>
            </a:r>
            <a:r>
              <a:rPr lang="en-AU" dirty="0"/>
              <a:t> Lourdes, Mana Lou in Timor-Leste</a:t>
            </a:r>
          </a:p>
          <a:p>
            <a:r>
              <a:rPr lang="en-AU" dirty="0"/>
              <a:t> The work done by the Franciscan Sisters of the Heart of Jesus in Brazil</a:t>
            </a:r>
          </a:p>
          <a:p>
            <a:r>
              <a:rPr lang="en-AU" dirty="0"/>
              <a:t>Support the Franciscan Missionary of Mary Apostolate in Uganda</a:t>
            </a:r>
          </a:p>
          <a:p>
            <a:r>
              <a:rPr lang="en-AU" dirty="0"/>
              <a:t>Financial support for the building of wells </a:t>
            </a:r>
            <a:r>
              <a:rPr lang="en-AU"/>
              <a:t>in Africa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3463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64087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AU" sz="5200" dirty="0">
                <a:latin typeface="Baskerville Old Face" pitchFamily="18" charset="0"/>
              </a:rPr>
              <a:t>Evangelisation:   </a:t>
            </a:r>
          </a:p>
          <a:p>
            <a:pPr>
              <a:buNone/>
            </a:pPr>
            <a:r>
              <a:rPr lang="en-AU" sz="5200" dirty="0">
                <a:latin typeface="Baskerville Old Face" pitchFamily="18" charset="0"/>
              </a:rPr>
              <a:t>called to build a more fraternal and evangelical world</a:t>
            </a:r>
          </a:p>
          <a:p>
            <a:pPr>
              <a:buNone/>
            </a:pPr>
            <a:endParaRPr lang="en-AU" sz="2800" dirty="0">
              <a:latin typeface="Baskerville Old Face" pitchFamily="18" charset="0"/>
            </a:endParaRPr>
          </a:p>
          <a:p>
            <a:pPr>
              <a:buNone/>
            </a:pPr>
            <a:endParaRPr lang="en-AU" sz="2800" dirty="0">
              <a:latin typeface="Baskerville Old Face" pitchFamily="18" charset="0"/>
            </a:endParaRPr>
          </a:p>
          <a:p>
            <a:pPr>
              <a:buNone/>
            </a:pPr>
            <a:endParaRPr lang="en-AU" sz="2100" dirty="0">
              <a:latin typeface="Baskerville Old Face" pitchFamily="18" charset="0"/>
            </a:endParaRPr>
          </a:p>
          <a:p>
            <a:pPr>
              <a:buNone/>
            </a:pPr>
            <a:endParaRPr lang="en-AU" sz="2100" dirty="0">
              <a:latin typeface="Baskerville Old Face" pitchFamily="18" charset="0"/>
            </a:endParaRPr>
          </a:p>
          <a:p>
            <a:pPr>
              <a:buNone/>
            </a:pPr>
            <a:endParaRPr lang="en-AU" sz="2100" dirty="0">
              <a:latin typeface="Baskerville Old Face" pitchFamily="18" charset="0"/>
            </a:endParaRPr>
          </a:p>
          <a:p>
            <a:pPr>
              <a:buNone/>
            </a:pPr>
            <a:endParaRPr lang="en-AU" sz="2100" dirty="0">
              <a:latin typeface="Baskerville Old Face" pitchFamily="18" charset="0"/>
            </a:endParaRPr>
          </a:p>
          <a:p>
            <a:pPr>
              <a:buNone/>
            </a:pPr>
            <a:endParaRPr lang="en-AU" sz="2100" dirty="0">
              <a:latin typeface="Baskerville Old Face" pitchFamily="18" charset="0"/>
            </a:endParaRPr>
          </a:p>
          <a:p>
            <a:pPr>
              <a:buNone/>
            </a:pPr>
            <a:endParaRPr lang="en-AU" sz="2100" dirty="0">
              <a:latin typeface="Baskerville Old Face" pitchFamily="18" charset="0"/>
            </a:endParaRPr>
          </a:p>
          <a:p>
            <a:pPr>
              <a:buNone/>
            </a:pPr>
            <a:endParaRPr lang="en-AU" sz="2100" dirty="0">
              <a:latin typeface="Baskerville Old Face" pitchFamily="18" charset="0"/>
            </a:endParaRPr>
          </a:p>
          <a:p>
            <a:pPr>
              <a:buNone/>
            </a:pPr>
            <a:endParaRPr lang="en-AU" sz="3000" i="1" dirty="0">
              <a:latin typeface="Baskerville Old Face" pitchFamily="18" charset="0"/>
            </a:endParaRPr>
          </a:p>
          <a:p>
            <a:pPr>
              <a:buNone/>
            </a:pPr>
            <a:r>
              <a:rPr lang="en-AU" sz="3000" i="1" dirty="0">
                <a:latin typeface="Baskerville Old Face" pitchFamily="18" charset="0"/>
              </a:rPr>
              <a:t>Rule 14</a:t>
            </a:r>
          </a:p>
          <a:p>
            <a:pPr>
              <a:buNone/>
            </a:pPr>
            <a:r>
              <a:rPr lang="en-AU" sz="3000" i="1" dirty="0">
                <a:latin typeface="Baskerville Old Face" pitchFamily="18" charset="0"/>
              </a:rPr>
              <a:t>Art.  20.1 GC</a:t>
            </a:r>
          </a:p>
        </p:txBody>
      </p:sp>
      <p:pic>
        <p:nvPicPr>
          <p:cNvPr id="4" name="Picture 3" descr="Called to build a fraternal &amp; evangelical wor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39988" y="2708920"/>
            <a:ext cx="3816424" cy="38164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6480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AU" sz="5400" dirty="0">
                <a:latin typeface="Baskerville Old Face" pitchFamily="18" charset="0"/>
              </a:rPr>
              <a:t>Seeking:</a:t>
            </a:r>
          </a:p>
          <a:p>
            <a:pPr>
              <a:buNone/>
            </a:pPr>
            <a:r>
              <a:rPr lang="en-AU" sz="4800" dirty="0">
                <a:latin typeface="Baskerville Old Face" pitchFamily="18" charset="0"/>
              </a:rPr>
              <a:t>  </a:t>
            </a:r>
            <a:r>
              <a:rPr lang="en-AU" sz="5400" dirty="0">
                <a:latin typeface="Baskerville Old Face" pitchFamily="18" charset="0"/>
              </a:rPr>
              <a:t>the lost and  downtrodden of this world</a:t>
            </a:r>
          </a:p>
          <a:p>
            <a:pPr>
              <a:buNone/>
            </a:pPr>
            <a:endParaRPr lang="en-AU" sz="2800" dirty="0">
              <a:latin typeface="Baskerville Old Face" pitchFamily="18" charset="0"/>
            </a:endParaRPr>
          </a:p>
          <a:p>
            <a:pPr>
              <a:buNone/>
            </a:pPr>
            <a:endParaRPr lang="en-AU" sz="2800" dirty="0">
              <a:latin typeface="Baskerville Old Face" pitchFamily="18" charset="0"/>
            </a:endParaRPr>
          </a:p>
          <a:p>
            <a:pPr>
              <a:buNone/>
            </a:pPr>
            <a:endParaRPr lang="en-AU" sz="2800" dirty="0">
              <a:latin typeface="Baskerville Old Face" pitchFamily="18" charset="0"/>
            </a:endParaRPr>
          </a:p>
          <a:p>
            <a:pPr>
              <a:buNone/>
            </a:pPr>
            <a:endParaRPr lang="en-AU" sz="2800" dirty="0">
              <a:latin typeface="Baskerville Old Face" pitchFamily="18" charset="0"/>
            </a:endParaRPr>
          </a:p>
          <a:p>
            <a:pPr>
              <a:buNone/>
            </a:pPr>
            <a:endParaRPr lang="en-AU" sz="1500" dirty="0">
              <a:latin typeface="Baskerville Old Face" pitchFamily="18" charset="0"/>
            </a:endParaRPr>
          </a:p>
          <a:p>
            <a:pPr>
              <a:buNone/>
            </a:pPr>
            <a:endParaRPr lang="en-AU" sz="1500" dirty="0">
              <a:latin typeface="Baskerville Old Face" pitchFamily="18" charset="0"/>
            </a:endParaRPr>
          </a:p>
          <a:p>
            <a:pPr>
              <a:buNone/>
            </a:pPr>
            <a:r>
              <a:rPr lang="en-AU" sz="2800" i="1" dirty="0">
                <a:latin typeface="Baskerville Old Face" pitchFamily="18" charset="0"/>
              </a:rPr>
              <a:t>Rule 13</a:t>
            </a:r>
          </a:p>
          <a:p>
            <a:pPr>
              <a:buNone/>
            </a:pPr>
            <a:r>
              <a:rPr lang="en-AU" sz="2800" i="1" dirty="0">
                <a:latin typeface="Baskerville Old Face" pitchFamily="18" charset="0"/>
              </a:rPr>
              <a:t>Art. 18.2 &amp; 3 </a:t>
            </a:r>
            <a:r>
              <a:rPr lang="en-AU" sz="2800" i="1" dirty="0" smtClean="0">
                <a:latin typeface="Baskerville Old Face" pitchFamily="18" charset="0"/>
              </a:rPr>
              <a:t>GC</a:t>
            </a:r>
            <a:endParaRPr lang="en-AU" sz="2800" i="1" dirty="0">
              <a:latin typeface="Baskerville Old Face" pitchFamily="18" charset="0"/>
            </a:endParaRPr>
          </a:p>
        </p:txBody>
      </p:sp>
      <p:pic>
        <p:nvPicPr>
          <p:cNvPr id="4" name="Picture 3" descr="Francis &amp; the Lep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2780928"/>
            <a:ext cx="3312368" cy="30243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Presence in the World</Template>
  <TotalTime>264</TotalTime>
  <Words>600</Words>
  <Application>Microsoft Office PowerPoint</Application>
  <PresentationFormat>On-screen Show (4:3)</PresentationFormat>
  <Paragraphs>196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Baskerville Old Face</vt:lpstr>
      <vt:lpstr>Calibri</vt:lpstr>
      <vt:lpstr>Franklin Gothic Book</vt:lpstr>
      <vt:lpstr>Franklin Gothic Medium</vt:lpstr>
      <vt:lpstr>Wingdings 2</vt:lpstr>
      <vt:lpstr>Trek</vt:lpstr>
      <vt:lpstr>Presence in the World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Reaching out Regional and local fraternities support  </vt:lpstr>
      <vt:lpstr>PowerPoint Presentation</vt:lpstr>
      <vt:lpstr>PowerPoint Presentation</vt:lpstr>
      <vt:lpstr>Seeking the poor and downtrodden local fraternities across Australia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Presence in the World</dc:title>
  <dc:creator>Lola</dc:creator>
  <cp:lastModifiedBy>Carl Schafer</cp:lastModifiedBy>
  <cp:revision>43</cp:revision>
  <cp:lastPrinted>2017-04-15T11:24:45Z</cp:lastPrinted>
  <dcterms:created xsi:type="dcterms:W3CDTF">2017-02-23T04:22:29Z</dcterms:created>
  <dcterms:modified xsi:type="dcterms:W3CDTF">2017-09-30T05:24:58Z</dcterms:modified>
</cp:coreProperties>
</file>