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71" r:id="rId5"/>
    <p:sldId id="272" r:id="rId6"/>
    <p:sldId id="273" r:id="rId7"/>
    <p:sldId id="260" r:id="rId8"/>
    <p:sldId id="280" r:id="rId9"/>
    <p:sldId id="261" r:id="rId10"/>
    <p:sldId id="262" r:id="rId11"/>
    <p:sldId id="264" r:id="rId12"/>
    <p:sldId id="274" r:id="rId13"/>
    <p:sldId id="263" r:id="rId14"/>
    <p:sldId id="281" r:id="rId15"/>
    <p:sldId id="279" r:id="rId16"/>
    <p:sldId id="275" r:id="rId17"/>
    <p:sldId id="265" r:id="rId18"/>
    <p:sldId id="269" r:id="rId19"/>
    <p:sldId id="270" r:id="rId20"/>
    <p:sldId id="266" r:id="rId21"/>
    <p:sldId id="267" r:id="rId22"/>
    <p:sldId id="268" r:id="rId23"/>
    <p:sldId id="276" r:id="rId24"/>
    <p:sldId id="277" r:id="rId25"/>
    <p:sldId id="27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88" d="100"/>
          <a:sy n="88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200A9256-A44C-4406-9010-B9D7D8709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8" name="Picture 87">
            <a:extLst>
              <a:ext uri="{FF2B5EF4-FFF2-40B4-BE49-F238E27FC236}">
                <a16:creationId xmlns:a16="http://schemas.microsoft.com/office/drawing/2014/main" id="{C731F266-5507-4462-8427-0BD0B42C8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126A06D6-90F0-42BA-94C0-AC6E6657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92" name="Rectangle 91">
            <a:extLst>
              <a:ext uri="{FF2B5EF4-FFF2-40B4-BE49-F238E27FC236}">
                <a16:creationId xmlns:a16="http://schemas.microsoft.com/office/drawing/2014/main" id="{20349629-70E2-4E72-9E59-209F1F323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3403E22-A267-491E-9711-05F332BE7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488C64B-FA72-4C34-B7D8-ABA7E2146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E32D7940-84E9-254D-B9F8-8EE4D0276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9803" y="5400388"/>
            <a:ext cx="8954362" cy="1407228"/>
          </a:xfrm>
        </p:spPr>
        <p:txBody>
          <a:bodyPr>
            <a:normAutofit/>
          </a:bodyPr>
          <a:lstStyle/>
          <a:p>
            <a:pPr algn="ctr"/>
            <a:br>
              <a:rPr lang="it-IT" sz="2300" i="1" dirty="0">
                <a:latin typeface="Georgia" panose="02040502050405020303" pitchFamily="18" charset="0"/>
              </a:rPr>
            </a:br>
            <a:endParaRPr lang="it-IT" sz="4900" b="1" i="1" dirty="0">
              <a:latin typeface="Georgia" panose="02040502050405020303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DC214E2-93D1-CD49-BB28-2DECE23804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2656" y="4351543"/>
            <a:ext cx="8177992" cy="2456072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10000"/>
              </a:lnSpc>
            </a:pPr>
            <a:r>
              <a:rPr lang="it-IT" sz="13600" b="1" dirty="0"/>
              <a:t>THE RELEVANCE </a:t>
            </a:r>
          </a:p>
          <a:p>
            <a:pPr algn="ctr">
              <a:lnSpc>
                <a:spcPct val="110000"/>
              </a:lnSpc>
            </a:pPr>
            <a:r>
              <a:rPr lang="it-IT" sz="13600" b="1" dirty="0"/>
              <a:t>0F </a:t>
            </a:r>
          </a:p>
          <a:p>
            <a:pPr algn="ctr">
              <a:lnSpc>
                <a:spcPct val="110000"/>
              </a:lnSpc>
            </a:pPr>
            <a:r>
              <a:rPr lang="it-IT" sz="13600" b="1" dirty="0"/>
              <a:t>FRANCISCAN CHARISM TODAY </a:t>
            </a:r>
          </a:p>
          <a:p>
            <a:pPr algn="ctr">
              <a:lnSpc>
                <a:spcPct val="110000"/>
              </a:lnSpc>
            </a:pPr>
            <a:endParaRPr lang="it-IT" sz="1500" b="1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98F5671-E172-46A3-8DC0-54EC6D0E4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0531" y="647188"/>
            <a:ext cx="9091538" cy="32972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 descr="Celebrating the Feast of St. Francis – Cardinal Seán's Blog">
            <a:extLst>
              <a:ext uri="{FF2B5EF4-FFF2-40B4-BE49-F238E27FC236}">
                <a16:creationId xmlns:a16="http://schemas.microsoft.com/office/drawing/2014/main" id="{BF55F5F6-B267-444D-A2E4-8A2BEC1B9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26915" y="972646"/>
            <a:ext cx="3535727" cy="2648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l Gruppo OFS Parrocchia Don Bosco">
            <a:extLst>
              <a:ext uri="{FF2B5EF4-FFF2-40B4-BE49-F238E27FC236}">
                <a16:creationId xmlns:a16="http://schemas.microsoft.com/office/drawing/2014/main" id="{56687C89-E598-2847-B07E-984AB0DBFD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r="19141" b="-1"/>
          <a:stretch/>
        </p:blipFill>
        <p:spPr bwMode="auto">
          <a:xfrm>
            <a:off x="6593595" y="972646"/>
            <a:ext cx="3593801" cy="2648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Rectangle 99">
            <a:extLst>
              <a:ext uri="{FF2B5EF4-FFF2-40B4-BE49-F238E27FC236}">
                <a16:creationId xmlns:a16="http://schemas.microsoft.com/office/drawing/2014/main" id="{F9744F83-FEC9-4E5B-8530-224C258F1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29148" y="319016"/>
            <a:ext cx="9734654" cy="3948816"/>
          </a:xfrm>
          <a:prstGeom prst="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B81918A1-30EC-48DB-A535-4898EA927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2966" y="888935"/>
            <a:ext cx="4228687" cy="2818547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301236F-2DE7-4B56-B413-C201491DFF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78683" y="888935"/>
            <a:ext cx="4228687" cy="2818547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304D462-CF3A-48B2-966A-0DA7B7E61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88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D66F010-BA12-1640-B644-FCC5FF031372}"/>
              </a:ext>
            </a:extLst>
          </p:cNvPr>
          <p:cNvSpPr/>
          <p:nvPr/>
        </p:nvSpPr>
        <p:spPr>
          <a:xfrm>
            <a:off x="956441" y="0"/>
            <a:ext cx="1042626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>
                <a:latin typeface="Georgia" panose="02040502050405020303" pitchFamily="18" charset="0"/>
              </a:rPr>
              <a:t>At </a:t>
            </a:r>
            <a:r>
              <a:rPr lang="it-IT" sz="2800" dirty="0" err="1">
                <a:latin typeface="Georgia" panose="02040502050405020303" pitchFamily="18" charset="0"/>
              </a:rPr>
              <a:t>any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circumstances</a:t>
            </a:r>
            <a:r>
              <a:rPr lang="it-IT" sz="2800" dirty="0">
                <a:latin typeface="Georgia" panose="02040502050405020303" pitchFamily="18" charset="0"/>
              </a:rPr>
              <a:t> of life, </a:t>
            </a:r>
            <a:r>
              <a:rPr lang="it-IT" sz="2800" dirty="0" err="1">
                <a:latin typeface="Georgia" panose="02040502050405020303" pitchFamily="18" charset="0"/>
              </a:rPr>
              <a:t>all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should</a:t>
            </a:r>
            <a:r>
              <a:rPr lang="it-IT" sz="2800" dirty="0">
                <a:latin typeface="Georgia" panose="02040502050405020303" pitchFamily="18" charset="0"/>
              </a:rPr>
              <a:t> be 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«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motivated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by the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dynamic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power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of the Gospel,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conforming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their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thoughts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deeds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to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those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of Christ by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means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of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that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radical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interior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change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which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the gospel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itself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call’s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‘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conversion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»</a:t>
            </a:r>
            <a:r>
              <a:rPr lang="it-IT" sz="2800" dirty="0">
                <a:latin typeface="Georgia" panose="02040502050405020303" pitchFamily="18" charset="0"/>
              </a:rPr>
              <a:t>. (OFS </a:t>
            </a:r>
            <a:r>
              <a:rPr lang="it-IT" sz="2800" dirty="0" err="1">
                <a:latin typeface="Georgia" panose="02040502050405020303" pitchFamily="18" charset="0"/>
              </a:rPr>
              <a:t>Rule</a:t>
            </a:r>
            <a:r>
              <a:rPr lang="it-IT" sz="2800" dirty="0">
                <a:latin typeface="Georgia" panose="02040502050405020303" pitchFamily="18" charset="0"/>
              </a:rPr>
              <a:t> 7).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 err="1">
                <a:latin typeface="Georgia" panose="02040502050405020303" pitchFamily="18" charset="0"/>
              </a:rPr>
              <a:t>Unless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Franciscans</a:t>
            </a:r>
            <a:r>
              <a:rPr lang="it-IT" sz="2800" dirty="0">
                <a:latin typeface="Georgia" panose="02040502050405020303" pitchFamily="18" charset="0"/>
              </a:rPr>
              <a:t> take </a:t>
            </a:r>
            <a:r>
              <a:rPr lang="it-IT" sz="2800" dirty="0" err="1">
                <a:latin typeface="Georgia" panose="02040502050405020303" pitchFamily="18" charset="0"/>
              </a:rPr>
              <a:t>seriously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question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Jesus</a:t>
            </a:r>
            <a:r>
              <a:rPr lang="it-IT" sz="2800" dirty="0">
                <a:latin typeface="Georgia" panose="02040502050405020303" pitchFamily="18" charset="0"/>
              </a:rPr>
              <a:t>- 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‘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who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do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you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say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I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am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?’ </a:t>
            </a:r>
            <a:r>
              <a:rPr lang="it-IT" sz="2800" dirty="0">
                <a:latin typeface="Georgia" panose="02040502050405020303" pitchFamily="18" charset="0"/>
              </a:rPr>
              <a:t>and the </a:t>
            </a:r>
            <a:r>
              <a:rPr lang="it-IT" sz="2800" dirty="0" err="1">
                <a:latin typeface="Georgia" panose="02040502050405020303" pitchFamily="18" charset="0"/>
              </a:rPr>
              <a:t>words</a:t>
            </a:r>
            <a:r>
              <a:rPr lang="it-IT" sz="2800" dirty="0">
                <a:latin typeface="Georgia" panose="02040502050405020303" pitchFamily="18" charset="0"/>
              </a:rPr>
              <a:t> of St. Francis of Assisi- ‘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let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us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begin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again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…’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there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will</a:t>
            </a:r>
            <a:r>
              <a:rPr lang="it-IT" sz="2800" dirty="0">
                <a:latin typeface="Georgia" panose="02040502050405020303" pitchFamily="18" charset="0"/>
              </a:rPr>
              <a:t> be </a:t>
            </a:r>
            <a:r>
              <a:rPr lang="it-IT" sz="2800" dirty="0" err="1">
                <a:latin typeface="Georgia" panose="02040502050405020303" pitchFamily="18" charset="0"/>
              </a:rPr>
              <a:t>always</a:t>
            </a:r>
            <a:r>
              <a:rPr lang="it-IT" sz="2800" dirty="0">
                <a:latin typeface="Georgia" panose="02040502050405020303" pitchFamily="18" charset="0"/>
              </a:rPr>
              <a:t> a </a:t>
            </a:r>
            <a:r>
              <a:rPr lang="it-IT" sz="2800" dirty="0" err="1">
                <a:latin typeface="Georgia" panose="02040502050405020303" pitchFamily="18" charset="0"/>
              </a:rPr>
              <a:t>risk</a:t>
            </a:r>
            <a:r>
              <a:rPr lang="it-IT" sz="2800" dirty="0">
                <a:latin typeface="Georgia" panose="02040502050405020303" pitchFamily="18" charset="0"/>
              </a:rPr>
              <a:t>  of spiritual </a:t>
            </a:r>
            <a:r>
              <a:rPr lang="it-IT" sz="2800" dirty="0" err="1">
                <a:latin typeface="Georgia" panose="02040502050405020303" pitchFamily="18" charset="0"/>
              </a:rPr>
              <a:t>stagnance</a:t>
            </a:r>
            <a:r>
              <a:rPr lang="it-IT" sz="2800" dirty="0">
                <a:latin typeface="Georgia" panose="02040502050405020303" pitchFamily="18" charset="0"/>
              </a:rPr>
              <a:t>.  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 err="1">
                <a:latin typeface="Georgia" panose="02040502050405020303" pitchFamily="18" charset="0"/>
              </a:rPr>
              <a:t>Jesus’s</a:t>
            </a:r>
            <a:r>
              <a:rPr lang="it-IT" sz="2800" dirty="0">
                <a:latin typeface="Georgia" panose="02040502050405020303" pitchFamily="18" charset="0"/>
              </a:rPr>
              <a:t> provocative </a:t>
            </a:r>
            <a:r>
              <a:rPr lang="it-IT" sz="2800" dirty="0" err="1">
                <a:latin typeface="Georgia" panose="02040502050405020303" pitchFamily="18" charset="0"/>
              </a:rPr>
              <a:t>question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if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taken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seriously</a:t>
            </a:r>
            <a:r>
              <a:rPr lang="it-IT" sz="2800" dirty="0">
                <a:latin typeface="Georgia" panose="02040502050405020303" pitchFamily="18" charset="0"/>
              </a:rPr>
              <a:t> can take </a:t>
            </a:r>
            <a:r>
              <a:rPr lang="it-IT" sz="2800" dirty="0" err="1">
                <a:latin typeface="Georgia" panose="02040502050405020303" pitchFamily="18" charset="0"/>
              </a:rPr>
              <a:t>away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sorts</a:t>
            </a:r>
            <a:r>
              <a:rPr lang="it-IT" sz="2800" dirty="0">
                <a:latin typeface="Georgia" panose="02040502050405020303" pitchFamily="18" charset="0"/>
              </a:rPr>
              <a:t> of spiritual </a:t>
            </a:r>
            <a:r>
              <a:rPr lang="it-IT" sz="2800" dirty="0" err="1">
                <a:latin typeface="Georgia" panose="02040502050405020303" pitchFamily="18" charset="0"/>
              </a:rPr>
              <a:t>stagnation</a:t>
            </a:r>
            <a:r>
              <a:rPr lang="it-IT" sz="2800" dirty="0">
                <a:latin typeface="Georgia" panose="02040502050405020303" pitchFamily="18" charset="0"/>
              </a:rPr>
              <a:t>. In the case of OFS, </a:t>
            </a:r>
            <a:r>
              <a:rPr lang="it-IT" sz="2800" dirty="0" err="1">
                <a:latin typeface="Georgia" panose="02040502050405020303" pitchFamily="18" charset="0"/>
              </a:rPr>
              <a:t>such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stagnance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probably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caused</a:t>
            </a:r>
            <a:r>
              <a:rPr lang="it-IT" sz="2800" dirty="0">
                <a:latin typeface="Georgia" panose="02040502050405020303" pitchFamily="18" charset="0"/>
              </a:rPr>
              <a:t> by a </a:t>
            </a:r>
            <a:r>
              <a:rPr lang="it-IT" sz="2800" dirty="0" err="1">
                <a:latin typeface="Georgia" panose="02040502050405020303" pitchFamily="18" charset="0"/>
              </a:rPr>
              <a:t>stagnant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fraternal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lifestyle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  <a:r>
              <a:rPr lang="it-IT" sz="2800" dirty="0" err="1">
                <a:latin typeface="Georgia" panose="02040502050405020303" pitchFamily="18" charset="0"/>
              </a:rPr>
              <a:t>Often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fraternity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meetings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nor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longer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schools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prayer</a:t>
            </a:r>
            <a:r>
              <a:rPr lang="it-IT" sz="2800" dirty="0">
                <a:latin typeface="Georgia" panose="02040502050405020303" pitchFamily="18" charset="0"/>
              </a:rPr>
              <a:t> and service to the Order </a:t>
            </a:r>
            <a:r>
              <a:rPr lang="it-IT" sz="2800" dirty="0" err="1">
                <a:latin typeface="Georgia" panose="02040502050405020303" pitchFamily="18" charset="0"/>
              </a:rPr>
              <a:t>but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rather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turned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into</a:t>
            </a:r>
            <a:r>
              <a:rPr lang="it-IT" sz="2800" dirty="0">
                <a:latin typeface="Georgia" panose="02040502050405020303" pitchFamily="18" charset="0"/>
              </a:rPr>
              <a:t> a </a:t>
            </a:r>
            <a:r>
              <a:rPr lang="it-IT" sz="2800" dirty="0" err="1">
                <a:latin typeface="Georgia" panose="02040502050405020303" pitchFamily="18" charset="0"/>
              </a:rPr>
              <a:t>place</a:t>
            </a:r>
            <a:r>
              <a:rPr lang="it-IT" sz="2800" dirty="0">
                <a:latin typeface="Georgia" panose="02040502050405020303" pitchFamily="18" charset="0"/>
              </a:rPr>
              <a:t> of the self </a:t>
            </a:r>
            <a:r>
              <a:rPr lang="it-IT" sz="2800" dirty="0" err="1">
                <a:latin typeface="Georgia" panose="02040502050405020303" pitchFamily="18" charset="0"/>
              </a:rPr>
              <a:t>pursuit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egoistic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interests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power</a:t>
            </a:r>
            <a:r>
              <a:rPr lang="it-IT" sz="2800" dirty="0">
                <a:latin typeface="Georgia" panose="02040502050405020303" pitchFamily="18" charset="0"/>
              </a:rPr>
              <a:t>, and </a:t>
            </a:r>
            <a:r>
              <a:rPr lang="it-IT" sz="2800" dirty="0" err="1">
                <a:latin typeface="Georgia" panose="02040502050405020303" pitchFamily="18" charset="0"/>
              </a:rPr>
              <a:t>domination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052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EAD1B90E-42BA-2D44-911A-5656F4435DCA}"/>
              </a:ext>
            </a:extLst>
          </p:cNvPr>
          <p:cNvSpPr/>
          <p:nvPr/>
        </p:nvSpPr>
        <p:spPr>
          <a:xfrm>
            <a:off x="998483" y="210207"/>
            <a:ext cx="1035268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err="1">
                <a:latin typeface="Georgia" panose="02040502050405020303" pitchFamily="18" charset="0"/>
              </a:rPr>
              <a:t>Jesus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nor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longer</a:t>
            </a:r>
            <a:r>
              <a:rPr lang="it-IT" sz="2800" dirty="0">
                <a:latin typeface="Georgia" panose="02040502050405020303" pitchFamily="18" charset="0"/>
              </a:rPr>
              <a:t> the center of </a:t>
            </a:r>
            <a:r>
              <a:rPr lang="it-IT" sz="2800" dirty="0" err="1">
                <a:latin typeface="Georgia" panose="02040502050405020303" pitchFamily="18" charset="0"/>
              </a:rPr>
              <a:t>fraternity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meetings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but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rather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local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regional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national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minister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  <a:r>
              <a:rPr lang="it-IT" sz="2800" dirty="0" err="1">
                <a:latin typeface="Georgia" panose="02040502050405020303" pitchFamily="18" charset="0"/>
              </a:rPr>
              <a:t>Fraternities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nor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longer</a:t>
            </a:r>
            <a:r>
              <a:rPr lang="it-IT" sz="2800" dirty="0">
                <a:latin typeface="Georgia" panose="02040502050405020303" pitchFamily="18" charset="0"/>
              </a:rPr>
              <a:t> a </a:t>
            </a:r>
            <a:r>
              <a:rPr lang="it-IT" sz="2800" dirty="0" err="1">
                <a:latin typeface="Georgia" panose="02040502050405020303" pitchFamily="18" charset="0"/>
              </a:rPr>
              <a:t>place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learn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how</a:t>
            </a:r>
            <a:r>
              <a:rPr lang="it-IT" sz="2800" dirty="0">
                <a:latin typeface="Georgia" panose="02040502050405020303" pitchFamily="18" charset="0"/>
              </a:rPr>
              <a:t> to be an </a:t>
            </a:r>
            <a:r>
              <a:rPr lang="it-IT" sz="2800" dirty="0" err="1">
                <a:latin typeface="Georgia" panose="02040502050405020303" pitchFamily="18" charset="0"/>
              </a:rPr>
              <a:t>instrument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God’s</a:t>
            </a:r>
            <a:r>
              <a:rPr lang="it-IT" sz="2800" dirty="0">
                <a:latin typeface="Georgia" panose="02040502050405020303" pitchFamily="18" charset="0"/>
              </a:rPr>
              <a:t> love </a:t>
            </a:r>
            <a:r>
              <a:rPr lang="it-IT" sz="2800" dirty="0" err="1">
                <a:latin typeface="Georgia" panose="02040502050405020303" pitchFamily="18" charset="0"/>
              </a:rPr>
              <a:t>within</a:t>
            </a:r>
            <a:r>
              <a:rPr lang="it-IT" sz="2800" dirty="0">
                <a:latin typeface="Georgia" panose="02040502050405020303" pitchFamily="18" charset="0"/>
              </a:rPr>
              <a:t> and the </a:t>
            </a:r>
            <a:r>
              <a:rPr lang="it-IT" sz="2800" dirty="0" err="1">
                <a:latin typeface="Georgia" panose="02040502050405020303" pitchFamily="18" charset="0"/>
              </a:rPr>
              <a:t>outside</a:t>
            </a:r>
            <a:r>
              <a:rPr lang="it-IT" sz="2800" dirty="0">
                <a:latin typeface="Georgia" panose="02040502050405020303" pitchFamily="18" charset="0"/>
              </a:rPr>
              <a:t> world.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Some </a:t>
            </a:r>
            <a:r>
              <a:rPr lang="it-IT" sz="2800" dirty="0" err="1">
                <a:latin typeface="Georgia" panose="02040502050405020303" pitchFamily="18" charset="0"/>
              </a:rPr>
              <a:t>fraternities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become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stagnant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because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totally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submerged</a:t>
            </a:r>
            <a:r>
              <a:rPr lang="it-IT" sz="2800" dirty="0">
                <a:latin typeface="Georgia" panose="02040502050405020303" pitchFamily="18" charset="0"/>
              </a:rPr>
              <a:t> in the success and </a:t>
            </a:r>
            <a:r>
              <a:rPr lang="it-IT" sz="2800" dirty="0" err="1">
                <a:latin typeface="Georgia" panose="02040502050405020303" pitchFamily="18" charset="0"/>
              </a:rPr>
              <a:t>accomplishment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their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local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fraternity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barely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have</a:t>
            </a:r>
            <a:r>
              <a:rPr lang="it-IT" sz="2800" dirty="0">
                <a:latin typeface="Georgia" panose="02040502050405020303" pitchFamily="18" charset="0"/>
              </a:rPr>
              <a:t> time for self </a:t>
            </a:r>
            <a:r>
              <a:rPr lang="it-IT" sz="2800" dirty="0" err="1">
                <a:latin typeface="Georgia" panose="02040502050405020303" pitchFamily="18" charset="0"/>
              </a:rPr>
              <a:t>evaluation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can’t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hear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question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Jesus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Who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do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people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say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I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am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?</a:t>
            </a:r>
          </a:p>
          <a:p>
            <a:pPr algn="just"/>
            <a:r>
              <a:rPr lang="it-IT" sz="2800" dirty="0" err="1">
                <a:latin typeface="Georgia" panose="02040502050405020303" pitchFamily="18" charset="0"/>
              </a:rPr>
              <a:t>What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other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fraternities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say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about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particular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fraternity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what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those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who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not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even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say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who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are? Do </a:t>
            </a:r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know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you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as</a:t>
            </a:r>
            <a:r>
              <a:rPr lang="it-IT" sz="2800" dirty="0">
                <a:latin typeface="Georgia" panose="02040502050405020303" pitchFamily="18" charset="0"/>
              </a:rPr>
              <a:t> a </a:t>
            </a:r>
            <a:r>
              <a:rPr lang="it-IT" sz="2800" dirty="0" err="1">
                <a:latin typeface="Georgia" panose="02040502050405020303" pitchFamily="18" charset="0"/>
              </a:rPr>
              <a:t>Secular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who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has</a:t>
            </a:r>
            <a:r>
              <a:rPr lang="it-IT" sz="2800" dirty="0">
                <a:latin typeface="Georgia" panose="02040502050405020303" pitchFamily="18" charset="0"/>
              </a:rPr>
              <a:t> a </a:t>
            </a:r>
            <a:r>
              <a:rPr lang="it-IT" sz="2800" dirty="0" err="1">
                <a:latin typeface="Georgia" panose="02040502050405020303" pitchFamily="18" charset="0"/>
              </a:rPr>
              <a:t>specific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vocation</a:t>
            </a:r>
            <a:r>
              <a:rPr lang="it-IT" sz="2800" dirty="0">
                <a:latin typeface="Georgia" panose="02040502050405020303" pitchFamily="18" charset="0"/>
              </a:rPr>
              <a:t> or </a:t>
            </a:r>
            <a:r>
              <a:rPr lang="it-IT" sz="2800" dirty="0" err="1">
                <a:latin typeface="Georgia" panose="02040502050405020303" pitchFamily="18" charset="0"/>
              </a:rPr>
              <a:t>one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those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Catholic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charitable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groups</a:t>
            </a:r>
            <a:r>
              <a:rPr lang="it-IT" sz="2800" dirty="0">
                <a:latin typeface="Georgia" panose="02040502050405020303" pitchFamily="18" charset="0"/>
              </a:rPr>
              <a:t>?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Who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do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people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say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I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am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?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636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2777C007-3BBE-7D4B-B31F-5A64B77E1ACB}"/>
              </a:ext>
            </a:extLst>
          </p:cNvPr>
          <p:cNvSpPr/>
          <p:nvPr/>
        </p:nvSpPr>
        <p:spPr>
          <a:xfrm>
            <a:off x="1019503" y="0"/>
            <a:ext cx="10331669" cy="941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err="1">
                <a:latin typeface="Georgia" panose="02040502050405020303" pitchFamily="18" charset="0"/>
              </a:rPr>
              <a:t>What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makes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your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vocation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particularly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specific</a:t>
            </a:r>
            <a:r>
              <a:rPr lang="it-IT" sz="2800" dirty="0">
                <a:latin typeface="Georgia" panose="02040502050405020303" pitchFamily="18" charset="0"/>
              </a:rPr>
              <a:t>? «</a:t>
            </a:r>
            <a:r>
              <a:rPr lang="it-IT" sz="2800" dirty="0" err="1">
                <a:latin typeface="Georgia" panose="02040502050405020303" pitchFamily="18" charset="0"/>
              </a:rPr>
              <a:t>It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specific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only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because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your</a:t>
            </a:r>
            <a:r>
              <a:rPr lang="it-IT" sz="2800" dirty="0">
                <a:latin typeface="Georgia" panose="02040502050405020303" pitchFamily="18" charset="0"/>
              </a:rPr>
              <a:t> call </a:t>
            </a:r>
            <a:r>
              <a:rPr lang="it-IT" sz="2800" dirty="0" err="1">
                <a:latin typeface="Georgia" panose="02040502050405020303" pitchFamily="18" charset="0"/>
              </a:rPr>
              <a:t>contains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itself</a:t>
            </a:r>
            <a:r>
              <a:rPr lang="it-IT" sz="2800" dirty="0">
                <a:latin typeface="Georgia" panose="02040502050405020303" pitchFamily="18" charset="0"/>
              </a:rPr>
              <a:t> an </a:t>
            </a:r>
            <a:r>
              <a:rPr lang="it-IT" sz="2800" dirty="0" err="1">
                <a:latin typeface="Georgia" panose="02040502050405020303" pitchFamily="18" charset="0"/>
              </a:rPr>
              <a:t>element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exemplariness</a:t>
            </a:r>
            <a:r>
              <a:rPr lang="it-IT" sz="2800" dirty="0">
                <a:latin typeface="Georgia" panose="02040502050405020303" pitchFamily="18" charset="0"/>
              </a:rPr>
              <a:t>, a model, a style of </a:t>
            </a:r>
            <a:r>
              <a:rPr lang="it-IT" sz="2800" dirty="0" err="1">
                <a:latin typeface="Georgia" panose="02040502050405020303" pitchFamily="18" charset="0"/>
              </a:rPr>
              <a:t>unique</a:t>
            </a:r>
            <a:r>
              <a:rPr lang="it-IT" sz="2800" dirty="0">
                <a:latin typeface="Georgia" panose="02040502050405020303" pitchFamily="18" charset="0"/>
              </a:rPr>
              <a:t> way of </a:t>
            </a:r>
            <a:r>
              <a:rPr lang="it-IT" sz="2800" dirty="0" err="1">
                <a:latin typeface="Georgia" panose="02040502050405020303" pitchFamily="18" charset="0"/>
              </a:rPr>
              <a:t>following</a:t>
            </a:r>
            <a:r>
              <a:rPr lang="it-IT" sz="2800" dirty="0">
                <a:latin typeface="Georgia" panose="02040502050405020303" pitchFamily="18" charset="0"/>
              </a:rPr>
              <a:t> Christ: </a:t>
            </a:r>
            <a:r>
              <a:rPr lang="it-IT" sz="2800" dirty="0" err="1">
                <a:latin typeface="Georgia" panose="02040502050405020303" pitchFamily="18" charset="0"/>
              </a:rPr>
              <a:t>This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true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unique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specificity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your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vocation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distinguishes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you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unites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you</a:t>
            </a:r>
            <a:r>
              <a:rPr lang="it-IT" sz="2800" dirty="0">
                <a:latin typeface="Georgia" panose="02040502050405020303" pitchFamily="18" charset="0"/>
              </a:rPr>
              <a:t>: to be </a:t>
            </a:r>
            <a:r>
              <a:rPr lang="it-IT" sz="2800" dirty="0" err="1">
                <a:latin typeface="Georgia" panose="02040502050405020303" pitchFamily="18" charset="0"/>
              </a:rPr>
              <a:t>total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Christians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like</a:t>
            </a:r>
            <a:r>
              <a:rPr lang="it-IT" sz="2800" dirty="0">
                <a:latin typeface="Georgia" panose="02040502050405020303" pitchFamily="18" charset="0"/>
              </a:rPr>
              <a:t> Francis.»(Benedetto Lino cap. gen. Brazil 2011)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The OFS </a:t>
            </a:r>
            <a:r>
              <a:rPr lang="it-IT" sz="2800" dirty="0" err="1">
                <a:latin typeface="Georgia" panose="02040502050405020303" pitchFamily="18" charset="0"/>
              </a:rPr>
              <a:t>members</a:t>
            </a:r>
            <a:r>
              <a:rPr lang="it-IT" sz="2800" dirty="0">
                <a:latin typeface="Georgia" panose="02040502050405020303" pitchFamily="18" charset="0"/>
              </a:rPr>
              <a:t> live in a </a:t>
            </a:r>
            <a:r>
              <a:rPr lang="it-IT" sz="2800" dirty="0" err="1">
                <a:latin typeface="Georgia" panose="02040502050405020303" pitchFamily="18" charset="0"/>
              </a:rPr>
              <a:t>very</a:t>
            </a:r>
            <a:r>
              <a:rPr lang="it-IT" sz="2800" dirty="0">
                <a:latin typeface="Georgia" panose="02040502050405020303" pitchFamily="18" charset="0"/>
              </a:rPr>
              <a:t> diverse and </a:t>
            </a:r>
            <a:r>
              <a:rPr lang="it-IT" sz="2800" dirty="0" err="1">
                <a:latin typeface="Georgia" panose="02040502050405020303" pitchFamily="18" charset="0"/>
              </a:rPr>
              <a:t>constantly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changing</a:t>
            </a:r>
            <a:r>
              <a:rPr lang="it-IT" sz="2800" dirty="0">
                <a:latin typeface="Georgia" panose="02040502050405020303" pitchFamily="18" charset="0"/>
              </a:rPr>
              <a:t> world in </a:t>
            </a:r>
            <a:r>
              <a:rPr lang="it-IT" sz="2800" dirty="0" err="1">
                <a:latin typeface="Georgia" panose="02040502050405020303" pitchFamily="18" charset="0"/>
              </a:rPr>
              <a:t>terms</a:t>
            </a:r>
            <a:r>
              <a:rPr lang="it-IT" sz="2800" dirty="0">
                <a:latin typeface="Georgia" panose="02040502050405020303" pitchFamily="18" charset="0"/>
              </a:rPr>
              <a:t> of Christian </a:t>
            </a:r>
            <a:r>
              <a:rPr lang="it-IT" sz="2800" dirty="0" err="1">
                <a:latin typeface="Georgia" panose="02040502050405020303" pitchFamily="18" charset="0"/>
              </a:rPr>
              <a:t>values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constantly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confronted</a:t>
            </a:r>
            <a:r>
              <a:rPr lang="it-IT" sz="2800" dirty="0">
                <a:latin typeface="Georgia" panose="02040502050405020303" pitchFamily="18" charset="0"/>
              </a:rPr>
              <a:t> by </a:t>
            </a:r>
            <a:r>
              <a:rPr lang="it-IT" sz="2800" dirty="0" err="1">
                <a:latin typeface="Georgia" panose="02040502050405020303" pitchFamily="18" charset="0"/>
              </a:rPr>
              <a:t>many</a:t>
            </a:r>
            <a:r>
              <a:rPr lang="it-IT" sz="2800" dirty="0">
                <a:latin typeface="Georgia" panose="02040502050405020303" pitchFamily="18" charset="0"/>
              </a:rPr>
              <a:t> social, </a:t>
            </a:r>
            <a:r>
              <a:rPr lang="it-IT" sz="2800" dirty="0" err="1">
                <a:latin typeface="Georgia" panose="02040502050405020303" pitchFamily="18" charset="0"/>
              </a:rPr>
              <a:t>political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environmental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economic</a:t>
            </a:r>
            <a:r>
              <a:rPr lang="it-IT" sz="2800" dirty="0">
                <a:latin typeface="Georgia" panose="02040502050405020303" pitchFamily="18" charset="0"/>
              </a:rPr>
              <a:t>, and cultural </a:t>
            </a:r>
            <a:r>
              <a:rPr lang="it-IT" sz="2800" dirty="0" err="1">
                <a:latin typeface="Georgia" panose="02040502050405020303" pitchFamily="18" charset="0"/>
              </a:rPr>
              <a:t>issues</a:t>
            </a:r>
            <a:r>
              <a:rPr lang="it-IT" sz="2800" dirty="0">
                <a:latin typeface="Georgia" panose="02040502050405020303" pitchFamily="18" charset="0"/>
              </a:rPr>
              <a:t>. A world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seems</a:t>
            </a:r>
            <a:r>
              <a:rPr lang="it-IT" sz="2800" dirty="0">
                <a:latin typeface="Georgia" panose="02040502050405020303" pitchFamily="18" charset="0"/>
              </a:rPr>
              <a:t> to be </a:t>
            </a:r>
            <a:r>
              <a:rPr lang="it-IT" sz="2800" dirty="0" err="1">
                <a:latin typeface="Georgia" panose="02040502050405020303" pitchFamily="18" charset="0"/>
              </a:rPr>
              <a:t>lost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individualism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consumerism</a:t>
            </a:r>
            <a:r>
              <a:rPr lang="it-IT" sz="2800" dirty="0">
                <a:latin typeface="Georgia" panose="02040502050405020303" pitchFamily="18" charset="0"/>
              </a:rPr>
              <a:t>. A world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human life </a:t>
            </a:r>
            <a:r>
              <a:rPr lang="it-IT" sz="2800" dirty="0" err="1">
                <a:latin typeface="Georgia" panose="02040502050405020303" pitchFamily="18" charset="0"/>
              </a:rPr>
              <a:t>has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lesser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dignity</a:t>
            </a:r>
            <a:r>
              <a:rPr lang="it-IT" sz="2800" dirty="0">
                <a:latin typeface="Georgia" panose="02040502050405020303" pitchFamily="18" charset="0"/>
              </a:rPr>
              <a:t>. And </a:t>
            </a:r>
            <a:r>
              <a:rPr lang="it-IT" sz="2800" dirty="0" err="1">
                <a:latin typeface="Georgia" panose="02040502050405020303" pitchFamily="18" charset="0"/>
              </a:rPr>
              <a:t>it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exactly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such</a:t>
            </a:r>
            <a:r>
              <a:rPr lang="it-IT" sz="2800" dirty="0">
                <a:latin typeface="Georgia" panose="02040502050405020303" pitchFamily="18" charset="0"/>
              </a:rPr>
              <a:t> a </a:t>
            </a:r>
            <a:r>
              <a:rPr lang="it-IT" sz="2800" dirty="0" err="1">
                <a:latin typeface="Georgia" panose="02040502050405020303" pitchFamily="18" charset="0"/>
              </a:rPr>
              <a:t>hostile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environment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called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make</a:t>
            </a:r>
            <a:r>
              <a:rPr lang="it-IT" sz="2800" dirty="0">
                <a:latin typeface="Georgia" panose="02040502050405020303" pitchFamily="18" charset="0"/>
              </a:rPr>
              <a:t> the right </a:t>
            </a:r>
            <a:r>
              <a:rPr lang="it-IT" sz="2800" dirty="0" err="1">
                <a:latin typeface="Georgia" panose="02040502050405020303" pitchFamily="18" charset="0"/>
              </a:rPr>
              <a:t>choices</a:t>
            </a:r>
            <a:r>
              <a:rPr lang="it-IT" sz="2800" dirty="0">
                <a:latin typeface="Georgia" panose="02040502050405020303" pitchFamily="18" charset="0"/>
              </a:rPr>
              <a:t>, are </a:t>
            </a:r>
            <a:r>
              <a:rPr lang="it-IT" sz="2800" dirty="0" err="1">
                <a:latin typeface="Georgia" panose="02040502050405020303" pitchFamily="18" charset="0"/>
              </a:rPr>
              <a:t>able</a:t>
            </a:r>
            <a:r>
              <a:rPr lang="it-IT" sz="2800" dirty="0">
                <a:latin typeface="Georgia" panose="02040502050405020303" pitchFamily="18" charset="0"/>
              </a:rPr>
              <a:t> to help </a:t>
            </a:r>
            <a:r>
              <a:rPr lang="it-IT" sz="2800" dirty="0" err="1">
                <a:latin typeface="Georgia" panose="02040502050405020303" pitchFamily="18" charset="0"/>
              </a:rPr>
              <a:t>others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regain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strength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courage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change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their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lifestyle</a:t>
            </a:r>
            <a:r>
              <a:rPr lang="it-IT" sz="2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502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DD2C3C4-D7F4-7E49-8E82-DDE9DBF2EA4F}"/>
              </a:ext>
            </a:extLst>
          </p:cNvPr>
          <p:cNvSpPr/>
          <p:nvPr/>
        </p:nvSpPr>
        <p:spPr>
          <a:xfrm>
            <a:off x="1008993" y="0"/>
            <a:ext cx="1034217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dirty="0">
              <a:latin typeface="Georgia" panose="02040502050405020303" pitchFamily="18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01895DF2-213D-BA46-B1A2-EFC707D94797}"/>
              </a:ext>
            </a:extLst>
          </p:cNvPr>
          <p:cNvSpPr/>
          <p:nvPr/>
        </p:nvSpPr>
        <p:spPr>
          <a:xfrm>
            <a:off x="1008992" y="0"/>
            <a:ext cx="10342179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>
                <a:latin typeface="Georgia" panose="02040502050405020303" pitchFamily="18" charset="0"/>
              </a:rPr>
              <a:t>John Paul II in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address</a:t>
            </a:r>
            <a:r>
              <a:rPr lang="it-IT" sz="2800" dirty="0">
                <a:latin typeface="Georgia" panose="02040502050405020303" pitchFamily="18" charset="0"/>
              </a:rPr>
              <a:t> to OFS </a:t>
            </a:r>
            <a:r>
              <a:rPr lang="it-IT" sz="2800" dirty="0" err="1">
                <a:latin typeface="Georgia" panose="02040502050405020303" pitchFamily="18" charset="0"/>
              </a:rPr>
              <a:t>said«The</a:t>
            </a:r>
            <a:r>
              <a:rPr lang="it-IT" sz="2800" dirty="0">
                <a:latin typeface="Georgia" panose="02040502050405020303" pitchFamily="18" charset="0"/>
              </a:rPr>
              <a:t> Church </a:t>
            </a:r>
            <a:r>
              <a:rPr lang="it-IT" sz="2800" dirty="0" err="1">
                <a:latin typeface="Georgia" panose="02040502050405020303" pitchFamily="18" charset="0"/>
              </a:rPr>
              <a:t>expects</a:t>
            </a:r>
            <a:r>
              <a:rPr lang="it-IT" sz="2800" dirty="0">
                <a:latin typeface="Georgia" panose="02040502050405020303" pitchFamily="18" charset="0"/>
              </a:rPr>
              <a:t> from the </a:t>
            </a:r>
            <a:r>
              <a:rPr lang="it-IT" sz="2800" dirty="0" err="1">
                <a:latin typeface="Georgia" panose="02040502050405020303" pitchFamily="18" charset="0"/>
              </a:rPr>
              <a:t>unique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Secular</a:t>
            </a:r>
            <a:r>
              <a:rPr lang="it-IT" sz="2800" dirty="0">
                <a:latin typeface="Georgia" panose="02040502050405020303" pitchFamily="18" charset="0"/>
              </a:rPr>
              <a:t> Order a </a:t>
            </a:r>
            <a:r>
              <a:rPr lang="it-IT" sz="2800" dirty="0" err="1">
                <a:latin typeface="Georgia" panose="02040502050405020303" pitchFamily="18" charset="0"/>
              </a:rPr>
              <a:t>great</a:t>
            </a:r>
            <a:r>
              <a:rPr lang="it-IT" sz="2800" dirty="0">
                <a:latin typeface="Georgia" panose="02040502050405020303" pitchFamily="18" charset="0"/>
              </a:rPr>
              <a:t> service to the cause of the Kingdom of </a:t>
            </a:r>
            <a:r>
              <a:rPr lang="it-IT" sz="2800" dirty="0" err="1">
                <a:latin typeface="Georgia" panose="02040502050405020303" pitchFamily="18" charset="0"/>
              </a:rPr>
              <a:t>God</a:t>
            </a:r>
            <a:r>
              <a:rPr lang="it-IT" sz="2800" dirty="0">
                <a:latin typeface="Georgia" panose="02040502050405020303" pitchFamily="18" charset="0"/>
              </a:rPr>
              <a:t> in the world </a:t>
            </a:r>
            <a:r>
              <a:rPr lang="it-IT" sz="2800" dirty="0" err="1">
                <a:latin typeface="Georgia" panose="02040502050405020303" pitchFamily="18" charset="0"/>
              </a:rPr>
              <a:t>today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  <a:r>
              <a:rPr lang="it-IT" sz="2800" dirty="0" err="1">
                <a:latin typeface="Georgia" panose="02040502050405020303" pitchFamily="18" charset="0"/>
              </a:rPr>
              <a:t>She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wants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your</a:t>
            </a:r>
            <a:r>
              <a:rPr lang="it-IT" sz="2800" dirty="0">
                <a:latin typeface="Georgia" panose="02040502050405020303" pitchFamily="18" charset="0"/>
              </a:rPr>
              <a:t> Order to be a model of </a:t>
            </a:r>
            <a:r>
              <a:rPr lang="it-IT" sz="2800" dirty="0" err="1">
                <a:latin typeface="Georgia" panose="02040502050405020303" pitchFamily="18" charset="0"/>
              </a:rPr>
              <a:t>organic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structural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charismatic</a:t>
            </a:r>
            <a:r>
              <a:rPr lang="it-IT" sz="2800" dirty="0">
                <a:latin typeface="Georgia" panose="02040502050405020303" pitchFamily="18" charset="0"/>
              </a:rPr>
              <a:t> union </a:t>
            </a:r>
            <a:r>
              <a:rPr lang="it-IT" sz="2800" dirty="0" err="1">
                <a:latin typeface="Georgia" panose="02040502050405020303" pitchFamily="18" charset="0"/>
              </a:rPr>
              <a:t>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levels</a:t>
            </a:r>
            <a:r>
              <a:rPr lang="it-IT" sz="2800" dirty="0">
                <a:latin typeface="Georgia" panose="02040502050405020303" pitchFamily="18" charset="0"/>
              </a:rPr>
              <a:t>, so </a:t>
            </a:r>
            <a:r>
              <a:rPr lang="it-IT" sz="2800" dirty="0" err="1">
                <a:latin typeface="Georgia" panose="02040502050405020303" pitchFamily="18" charset="0"/>
              </a:rPr>
              <a:t>as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present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yourself</a:t>
            </a:r>
            <a:r>
              <a:rPr lang="it-IT" sz="2800" dirty="0">
                <a:latin typeface="Georgia" panose="02040502050405020303" pitchFamily="18" charset="0"/>
              </a:rPr>
              <a:t> to the world </a:t>
            </a:r>
            <a:r>
              <a:rPr lang="it-IT" sz="2800" dirty="0" err="1">
                <a:latin typeface="Georgia" panose="02040502050405020303" pitchFamily="18" charset="0"/>
              </a:rPr>
              <a:t>as</a:t>
            </a:r>
            <a:r>
              <a:rPr lang="it-IT" sz="2800" dirty="0">
                <a:latin typeface="Georgia" panose="02040502050405020303" pitchFamily="18" charset="0"/>
              </a:rPr>
              <a:t> a "community of love" (SFO, </a:t>
            </a:r>
            <a:r>
              <a:rPr lang="it-IT" sz="2800" dirty="0" err="1">
                <a:latin typeface="Georgia" panose="02040502050405020303" pitchFamily="18" charset="0"/>
              </a:rPr>
              <a:t>Rule</a:t>
            </a:r>
            <a:r>
              <a:rPr lang="it-IT" sz="2800" dirty="0">
                <a:latin typeface="Georgia" panose="02040502050405020303" pitchFamily="18" charset="0"/>
              </a:rPr>
              <a:t>, art. 26). From </a:t>
            </a:r>
            <a:r>
              <a:rPr lang="it-IT" sz="2800" dirty="0" err="1">
                <a:latin typeface="Georgia" panose="02040502050405020303" pitchFamily="18" charset="0"/>
              </a:rPr>
              <a:t>you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Secular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Franciscans</a:t>
            </a:r>
            <a:r>
              <a:rPr lang="it-IT" sz="2800" dirty="0">
                <a:latin typeface="Georgia" panose="02040502050405020303" pitchFamily="18" charset="0"/>
              </a:rPr>
              <a:t>, the Church </a:t>
            </a:r>
            <a:r>
              <a:rPr lang="it-IT" sz="2800" dirty="0" err="1">
                <a:latin typeface="Georgia" panose="02040502050405020303" pitchFamily="18" charset="0"/>
              </a:rPr>
              <a:t>awaits</a:t>
            </a:r>
            <a:r>
              <a:rPr lang="it-IT" sz="2800" dirty="0">
                <a:latin typeface="Georgia" panose="02040502050405020303" pitchFamily="18" charset="0"/>
              </a:rPr>
              <a:t> a </a:t>
            </a:r>
            <a:r>
              <a:rPr lang="it-IT" sz="2800" dirty="0" err="1">
                <a:latin typeface="Georgia" panose="02040502050405020303" pitchFamily="18" charset="0"/>
              </a:rPr>
              <a:t>courageous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consistent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witness</a:t>
            </a:r>
            <a:r>
              <a:rPr lang="it-IT" sz="2800" dirty="0">
                <a:latin typeface="Georgia" panose="02040502050405020303" pitchFamily="18" charset="0"/>
              </a:rPr>
              <a:t> of Christian and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life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aims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at</a:t>
            </a:r>
            <a:r>
              <a:rPr lang="it-IT" sz="2800" dirty="0">
                <a:latin typeface="Georgia" panose="02040502050405020303" pitchFamily="18" charset="0"/>
              </a:rPr>
              <a:t> building a more </a:t>
            </a:r>
            <a:r>
              <a:rPr lang="it-IT" sz="2800" dirty="0" err="1">
                <a:latin typeface="Georgia" panose="02040502050405020303" pitchFamily="18" charset="0"/>
              </a:rPr>
              <a:t>fraternal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evangelical</a:t>
            </a:r>
            <a:r>
              <a:rPr lang="it-IT" sz="2800" dirty="0">
                <a:latin typeface="Georgia" panose="02040502050405020303" pitchFamily="18" charset="0"/>
              </a:rPr>
              <a:t> world for the </a:t>
            </a:r>
            <a:r>
              <a:rPr lang="it-IT" sz="2800" dirty="0" err="1">
                <a:latin typeface="Georgia" panose="02040502050405020303" pitchFamily="18" charset="0"/>
              </a:rPr>
              <a:t>realization</a:t>
            </a:r>
            <a:r>
              <a:rPr lang="it-IT" sz="2800" dirty="0">
                <a:latin typeface="Georgia" panose="02040502050405020303" pitchFamily="18" charset="0"/>
              </a:rPr>
              <a:t> of the Kingdom of </a:t>
            </a:r>
            <a:r>
              <a:rPr lang="it-IT" sz="2800" dirty="0" err="1">
                <a:latin typeface="Georgia" panose="02040502050405020303" pitchFamily="18" charset="0"/>
              </a:rPr>
              <a:t>God</a:t>
            </a:r>
            <a:r>
              <a:rPr lang="it-IT" sz="2800" dirty="0">
                <a:latin typeface="Georgia" panose="02040502050405020303" pitchFamily="18" charset="0"/>
              </a:rPr>
              <a:t>»(22 </a:t>
            </a:r>
            <a:r>
              <a:rPr lang="it-IT" sz="2800" dirty="0" err="1">
                <a:latin typeface="Georgia" panose="02040502050405020303" pitchFamily="18" charset="0"/>
              </a:rPr>
              <a:t>November</a:t>
            </a:r>
            <a:r>
              <a:rPr lang="it-IT" sz="2800" dirty="0">
                <a:latin typeface="Georgia" panose="02040502050405020303" pitchFamily="18" charset="0"/>
              </a:rPr>
              <a:t> 2002).</a:t>
            </a:r>
            <a:endParaRPr lang="it-IT" sz="40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shouldn’t</a:t>
            </a:r>
            <a:r>
              <a:rPr lang="it-IT" sz="2800" dirty="0">
                <a:latin typeface="Georgia" panose="02040502050405020303" pitchFamily="18" charset="0"/>
              </a:rPr>
              <a:t>  </a:t>
            </a:r>
            <a:r>
              <a:rPr lang="it-IT" sz="2800" dirty="0" err="1">
                <a:latin typeface="Georgia" panose="02040502050405020303" pitchFamily="18" charset="0"/>
              </a:rPr>
              <a:t>fear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taking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bold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stands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against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those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issues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contrary</a:t>
            </a:r>
            <a:r>
              <a:rPr lang="it-IT" sz="2800" dirty="0">
                <a:latin typeface="Georgia" panose="02040502050405020303" pitchFamily="18" charset="0"/>
              </a:rPr>
              <a:t> to Christian </a:t>
            </a:r>
            <a:r>
              <a:rPr lang="it-IT" sz="2800" dirty="0" err="1">
                <a:latin typeface="Georgia" panose="02040502050405020303" pitchFamily="18" charset="0"/>
              </a:rPr>
              <a:t>values</a:t>
            </a:r>
            <a:r>
              <a:rPr lang="it-IT" sz="2800" dirty="0">
                <a:latin typeface="Georgia" panose="02040502050405020303" pitchFamily="18" charset="0"/>
              </a:rPr>
              <a:t>. OFS </a:t>
            </a:r>
            <a:r>
              <a:rPr lang="it-IT" sz="2800" dirty="0" err="1">
                <a:latin typeface="Georgia" panose="02040502050405020303" pitchFamily="18" charset="0"/>
              </a:rPr>
              <a:t>members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shouldn’t</a:t>
            </a:r>
            <a:r>
              <a:rPr lang="it-IT" sz="2800" dirty="0">
                <a:latin typeface="Georgia" panose="02040502050405020303" pitchFamily="18" charset="0"/>
              </a:rPr>
              <a:t> be </a:t>
            </a:r>
            <a:r>
              <a:rPr lang="it-IT" sz="2800" dirty="0" err="1">
                <a:latin typeface="Georgia" panose="02040502050405020303" pitchFamily="18" charset="0"/>
              </a:rPr>
              <a:t>content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fulfilling</a:t>
            </a:r>
            <a:r>
              <a:rPr lang="it-IT" sz="2800" dirty="0">
                <a:latin typeface="Georgia" panose="02040502050405020303" pitchFamily="18" charset="0"/>
              </a:rPr>
              <a:t> just a </a:t>
            </a:r>
            <a:r>
              <a:rPr lang="it-IT" sz="2800" dirty="0" err="1">
                <a:latin typeface="Georgia" panose="02040502050405020303" pitchFamily="18" charset="0"/>
              </a:rPr>
              <a:t>minimal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requirement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fraternal</a:t>
            </a:r>
            <a:r>
              <a:rPr lang="it-IT" sz="2800" dirty="0">
                <a:latin typeface="Georgia" panose="02040502050405020303" pitchFamily="18" charset="0"/>
              </a:rPr>
              <a:t> life </a:t>
            </a:r>
            <a:r>
              <a:rPr lang="it-IT" sz="2800" dirty="0" err="1">
                <a:latin typeface="Georgia" panose="02040502050405020303" pitchFamily="18" charset="0"/>
              </a:rPr>
              <a:t>without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making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effort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allow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your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fraternal</a:t>
            </a:r>
            <a:r>
              <a:rPr lang="it-IT" sz="2800" dirty="0">
                <a:latin typeface="Georgia" panose="02040502050405020303" pitchFamily="18" charset="0"/>
              </a:rPr>
              <a:t> life to </a:t>
            </a:r>
            <a:r>
              <a:rPr lang="it-IT" sz="2800" dirty="0" err="1">
                <a:latin typeface="Georgia" panose="02040502050405020303" pitchFamily="18" charset="0"/>
              </a:rPr>
              <a:t>have</a:t>
            </a:r>
            <a:r>
              <a:rPr lang="it-IT" sz="2800" dirty="0">
                <a:latin typeface="Georgia" panose="02040502050405020303" pitchFamily="18" charset="0"/>
              </a:rPr>
              <a:t> an impact on the life of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outside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fraternity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0459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88434CEA-2D7B-ED45-9C1A-543E59936871}"/>
              </a:ext>
            </a:extLst>
          </p:cNvPr>
          <p:cNvSpPr/>
          <p:nvPr/>
        </p:nvSpPr>
        <p:spPr>
          <a:xfrm>
            <a:off x="1003610" y="-89210"/>
            <a:ext cx="1033717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>
                <a:latin typeface="Georgia" panose="02040502050405020303" pitchFamily="18" charset="0"/>
              </a:rPr>
              <a:t>The life in </a:t>
            </a:r>
            <a:r>
              <a:rPr lang="it-IT" sz="2800" dirty="0" err="1">
                <a:latin typeface="Georgia" panose="02040502050405020303" pitchFamily="18" charset="0"/>
              </a:rPr>
              <a:t>fraternity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should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never</a:t>
            </a:r>
            <a:r>
              <a:rPr lang="it-IT" sz="2800" dirty="0">
                <a:latin typeface="Georgia" panose="02040502050405020303" pitchFamily="18" charset="0"/>
              </a:rPr>
              <a:t> be </a:t>
            </a:r>
            <a:r>
              <a:rPr lang="it-IT" sz="2800" dirty="0" err="1">
                <a:latin typeface="Georgia" panose="02040502050405020303" pitchFamily="18" charset="0"/>
              </a:rPr>
              <a:t>about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locking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yourselves</a:t>
            </a:r>
            <a:r>
              <a:rPr lang="it-IT" sz="2800" dirty="0">
                <a:latin typeface="Georgia" panose="02040502050405020303" pitchFamily="18" charset="0"/>
              </a:rPr>
              <a:t> in, the </a:t>
            </a:r>
            <a:r>
              <a:rPr lang="it-IT" sz="2800" dirty="0" err="1">
                <a:latin typeface="Georgia" panose="02040502050405020303" pitchFamily="18" charset="0"/>
              </a:rPr>
              <a:t>inward-looking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like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disciples</a:t>
            </a:r>
            <a:r>
              <a:rPr lang="it-IT" sz="2800" dirty="0">
                <a:latin typeface="Georgia" panose="02040502050405020303" pitchFamily="18" charset="0"/>
              </a:rPr>
              <a:t> for the </a:t>
            </a:r>
            <a:r>
              <a:rPr lang="it-IT" sz="2800" dirty="0" err="1">
                <a:latin typeface="Georgia" panose="02040502050405020303" pitchFamily="18" charset="0"/>
              </a:rPr>
              <a:t>fear</a:t>
            </a:r>
            <a:r>
              <a:rPr lang="it-IT" sz="2800" dirty="0">
                <a:latin typeface="Georgia" panose="02040502050405020303" pitchFamily="18" charset="0"/>
              </a:rPr>
              <a:t> of the </a:t>
            </a:r>
            <a:r>
              <a:rPr lang="it-IT" sz="2800" dirty="0" err="1">
                <a:latin typeface="Georgia" panose="02040502050405020303" pitchFamily="18" charset="0"/>
              </a:rPr>
              <a:t>Jews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after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death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Jesus</a:t>
            </a:r>
            <a:r>
              <a:rPr lang="it-IT" sz="2800" dirty="0">
                <a:latin typeface="Georgia" panose="02040502050405020303" pitchFamily="18" charset="0"/>
              </a:rPr>
              <a:t>. Your </a:t>
            </a:r>
            <a:r>
              <a:rPr lang="it-IT" sz="2800" dirty="0" err="1">
                <a:latin typeface="Georgia" panose="02040502050405020303" pitchFamily="18" charset="0"/>
              </a:rPr>
              <a:t>fraternal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meetings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have</a:t>
            </a:r>
            <a:r>
              <a:rPr lang="it-IT" sz="2800" dirty="0">
                <a:latin typeface="Georgia" panose="02040502050405020303" pitchFamily="18" charset="0"/>
              </a:rPr>
              <a:t> to be a </a:t>
            </a:r>
            <a:r>
              <a:rPr lang="it-IT" sz="2800" dirty="0" err="1">
                <a:latin typeface="Georgia" panose="02040502050405020303" pitchFamily="18" charset="0"/>
              </a:rPr>
              <a:t>place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encounter</a:t>
            </a:r>
            <a:r>
              <a:rPr lang="it-IT" sz="2800" dirty="0">
                <a:latin typeface="Georgia" panose="02040502050405020303" pitchFamily="18" charset="0"/>
              </a:rPr>
              <a:t> the living and </a:t>
            </a:r>
            <a:r>
              <a:rPr lang="it-IT" sz="2800" dirty="0" err="1">
                <a:latin typeface="Georgia" panose="02040502050405020303" pitchFamily="18" charset="0"/>
              </a:rPr>
              <a:t>active</a:t>
            </a:r>
            <a:r>
              <a:rPr lang="it-IT" sz="2800" dirty="0">
                <a:latin typeface="Georgia" panose="02040502050405020303" pitchFamily="18" charset="0"/>
              </a:rPr>
              <a:t> Christ. A </a:t>
            </a:r>
            <a:r>
              <a:rPr lang="it-IT" sz="2800" dirty="0" err="1">
                <a:latin typeface="Georgia" panose="02040502050405020303" pitchFamily="18" charset="0"/>
              </a:rPr>
              <a:t>place</a:t>
            </a:r>
            <a:r>
              <a:rPr lang="it-IT" sz="2800" dirty="0">
                <a:latin typeface="Georgia" panose="02040502050405020303" pitchFamily="18" charset="0"/>
              </a:rPr>
              <a:t> from </a:t>
            </a:r>
            <a:r>
              <a:rPr lang="it-IT" sz="2800" dirty="0" err="1">
                <a:latin typeface="Georgia" panose="02040502050405020303" pitchFamily="18" charset="0"/>
              </a:rPr>
              <a:t>which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you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empowered</a:t>
            </a:r>
            <a:r>
              <a:rPr lang="it-IT" sz="2800" dirty="0">
                <a:latin typeface="Georgia" panose="02040502050405020303" pitchFamily="18" charset="0"/>
              </a:rPr>
              <a:t>  to </a:t>
            </a:r>
            <a:r>
              <a:rPr lang="it-IT" sz="2800" dirty="0" err="1">
                <a:latin typeface="Georgia" panose="02040502050405020303" pitchFamily="18" charset="0"/>
              </a:rPr>
              <a:t>bring</a:t>
            </a:r>
            <a:r>
              <a:rPr lang="it-IT" sz="2800" dirty="0">
                <a:latin typeface="Georgia" panose="02040502050405020303" pitchFamily="18" charset="0"/>
              </a:rPr>
              <a:t> Christ to </a:t>
            </a:r>
            <a:r>
              <a:rPr lang="it-IT" sz="2800" dirty="0" err="1">
                <a:latin typeface="Georgia" panose="02040502050405020303" pitchFamily="18" charset="0"/>
              </a:rPr>
              <a:t>others</a:t>
            </a:r>
            <a:r>
              <a:rPr lang="it-IT" sz="2800" dirty="0">
                <a:latin typeface="Georgia" panose="02040502050405020303" pitchFamily="18" charset="0"/>
              </a:rPr>
              <a:t>. A </a:t>
            </a:r>
            <a:r>
              <a:rPr lang="it-IT" sz="2800" dirty="0" err="1">
                <a:latin typeface="Georgia" panose="02040502050405020303" pitchFamily="18" charset="0"/>
              </a:rPr>
              <a:t>Place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where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you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driven</a:t>
            </a:r>
            <a:r>
              <a:rPr lang="it-IT" sz="2800" dirty="0">
                <a:latin typeface="Georgia" panose="02040502050405020303" pitchFamily="18" charset="0"/>
              </a:rPr>
              <a:t> by the </a:t>
            </a:r>
            <a:r>
              <a:rPr lang="it-IT" sz="2800" dirty="0" err="1">
                <a:latin typeface="Georgia" panose="02040502050405020303" pitchFamily="18" charset="0"/>
              </a:rPr>
              <a:t>Spirit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Pentecost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  <a:r>
              <a:rPr lang="it-IT" sz="2800" dirty="0" err="1">
                <a:latin typeface="Georgia" panose="02040502050405020303" pitchFamily="18" charset="0"/>
              </a:rPr>
              <a:t>You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nor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longer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closed</a:t>
            </a:r>
            <a:r>
              <a:rPr lang="it-IT" sz="2800" dirty="0">
                <a:latin typeface="Georgia" panose="02040502050405020303" pitchFamily="18" charset="0"/>
              </a:rPr>
              <a:t> in, </a:t>
            </a:r>
            <a:r>
              <a:rPr lang="it-IT" sz="2800" dirty="0" err="1">
                <a:latin typeface="Georgia" panose="02040502050405020303" pitchFamily="18" charset="0"/>
              </a:rPr>
              <a:t>but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mission-oriented</a:t>
            </a:r>
            <a:r>
              <a:rPr lang="it-IT" sz="2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600" dirty="0">
                <a:latin typeface="Georgia" panose="02040502050405020303" pitchFamily="18" charset="0"/>
              </a:rPr>
              <a:t>«</a:t>
            </a:r>
            <a:r>
              <a:rPr lang="it-IT" sz="2600" dirty="0" err="1">
                <a:latin typeface="Georgia" panose="02040502050405020303" pitchFamily="18" charset="0"/>
              </a:rPr>
              <a:t>Secular</a:t>
            </a:r>
            <a:r>
              <a:rPr lang="it-IT" sz="2600" dirty="0">
                <a:latin typeface="Georgia" panose="02040502050405020303" pitchFamily="18" charset="0"/>
              </a:rPr>
              <a:t> </a:t>
            </a:r>
            <a:r>
              <a:rPr lang="it-IT" sz="2600" dirty="0" err="1">
                <a:latin typeface="Georgia" panose="02040502050405020303" pitchFamily="18" charset="0"/>
              </a:rPr>
              <a:t>Franciscans</a:t>
            </a:r>
            <a:r>
              <a:rPr lang="it-IT" sz="2600" dirty="0">
                <a:latin typeface="Georgia" panose="02040502050405020303" pitchFamily="18" charset="0"/>
              </a:rPr>
              <a:t> </a:t>
            </a:r>
            <a:r>
              <a:rPr lang="it-IT" sz="2600" dirty="0" err="1">
                <a:latin typeface="Georgia" panose="02040502050405020303" pitchFamily="18" charset="0"/>
              </a:rPr>
              <a:t>should</a:t>
            </a:r>
            <a:r>
              <a:rPr lang="it-IT" sz="2600" dirty="0">
                <a:latin typeface="Georgia" panose="02040502050405020303" pitchFamily="18" charset="0"/>
              </a:rPr>
              <a:t> </a:t>
            </a:r>
            <a:r>
              <a:rPr lang="it-IT" sz="2600" dirty="0" err="1">
                <a:latin typeface="Georgia" panose="02040502050405020303" pitchFamily="18" charset="0"/>
              </a:rPr>
              <a:t>always</a:t>
            </a:r>
            <a:r>
              <a:rPr lang="it-IT" sz="2600" dirty="0">
                <a:latin typeface="Georgia" panose="02040502050405020303" pitchFamily="18" charset="0"/>
              </a:rPr>
              <a:t> </a:t>
            </a:r>
            <a:r>
              <a:rPr lang="it-IT" sz="2600" dirty="0" err="1">
                <a:latin typeface="Georgia" panose="02040502050405020303" pitchFamily="18" charset="0"/>
              </a:rPr>
              <a:t>act</a:t>
            </a:r>
            <a:r>
              <a:rPr lang="it-IT" sz="2600" dirty="0">
                <a:latin typeface="Georgia" panose="02040502050405020303" pitchFamily="18" charset="0"/>
              </a:rPr>
              <a:t> </a:t>
            </a:r>
            <a:r>
              <a:rPr lang="it-IT" sz="2600" dirty="0" err="1">
                <a:latin typeface="Georgia" panose="02040502050405020303" pitchFamily="18" charset="0"/>
              </a:rPr>
              <a:t>as</a:t>
            </a:r>
            <a:r>
              <a:rPr lang="it-IT" sz="2600" dirty="0">
                <a:latin typeface="Georgia" panose="02040502050405020303" pitchFamily="18" charset="0"/>
              </a:rPr>
              <a:t> a </a:t>
            </a:r>
            <a:r>
              <a:rPr lang="it-IT" sz="2600" dirty="0" err="1">
                <a:latin typeface="Georgia" panose="02040502050405020303" pitchFamily="18" charset="0"/>
              </a:rPr>
              <a:t>leaven</a:t>
            </a:r>
            <a:r>
              <a:rPr lang="it-IT" sz="2600" dirty="0">
                <a:latin typeface="Georgia" panose="02040502050405020303" pitchFamily="18" charset="0"/>
              </a:rPr>
              <a:t> in the </a:t>
            </a:r>
            <a:r>
              <a:rPr lang="it-IT" sz="2600" dirty="0" err="1">
                <a:latin typeface="Georgia" panose="02040502050405020303" pitchFamily="18" charset="0"/>
              </a:rPr>
              <a:t>environment</a:t>
            </a:r>
            <a:r>
              <a:rPr lang="it-IT" sz="2600" dirty="0">
                <a:latin typeface="Georgia" panose="02040502050405020303" pitchFamily="18" charset="0"/>
              </a:rPr>
              <a:t> in </a:t>
            </a:r>
            <a:r>
              <a:rPr lang="it-IT" sz="2600" dirty="0" err="1">
                <a:latin typeface="Georgia" panose="02040502050405020303" pitchFamily="18" charset="0"/>
              </a:rPr>
              <a:t>which</a:t>
            </a:r>
            <a:r>
              <a:rPr lang="it-IT" sz="2600" dirty="0">
                <a:latin typeface="Georgia" panose="02040502050405020303" pitchFamily="18" charset="0"/>
              </a:rPr>
              <a:t> </a:t>
            </a:r>
            <a:r>
              <a:rPr lang="it-IT" sz="2600" dirty="0" err="1">
                <a:latin typeface="Georgia" panose="02040502050405020303" pitchFamily="18" charset="0"/>
              </a:rPr>
              <a:t>they</a:t>
            </a:r>
            <a:r>
              <a:rPr lang="it-IT" sz="2600" dirty="0">
                <a:latin typeface="Georgia" panose="02040502050405020303" pitchFamily="18" charset="0"/>
              </a:rPr>
              <a:t> live </a:t>
            </a:r>
            <a:r>
              <a:rPr lang="it-IT" sz="2600" dirty="0" err="1">
                <a:latin typeface="Georgia" panose="02040502050405020303" pitchFamily="18" charset="0"/>
              </a:rPr>
              <a:t>through</a:t>
            </a:r>
            <a:r>
              <a:rPr lang="it-IT" sz="2600" dirty="0">
                <a:latin typeface="Georgia" panose="02040502050405020303" pitchFamily="18" charset="0"/>
              </a:rPr>
              <a:t> the </a:t>
            </a:r>
            <a:r>
              <a:rPr lang="it-IT" sz="2600" dirty="0" err="1">
                <a:latin typeface="Georgia" panose="02040502050405020303" pitchFamily="18" charset="0"/>
              </a:rPr>
              <a:t>witness</a:t>
            </a:r>
            <a:r>
              <a:rPr lang="it-IT" sz="2600" dirty="0">
                <a:latin typeface="Georgia" panose="02040502050405020303" pitchFamily="18" charset="0"/>
              </a:rPr>
              <a:t> of </a:t>
            </a:r>
            <a:r>
              <a:rPr lang="it-IT" sz="2600" dirty="0" err="1">
                <a:latin typeface="Georgia" panose="02040502050405020303" pitchFamily="18" charset="0"/>
              </a:rPr>
              <a:t>their</a:t>
            </a:r>
            <a:r>
              <a:rPr lang="it-IT" sz="2600" dirty="0">
                <a:latin typeface="Georgia" panose="02040502050405020303" pitchFamily="18" charset="0"/>
              </a:rPr>
              <a:t> </a:t>
            </a:r>
            <a:r>
              <a:rPr lang="it-IT" sz="2600" dirty="0" err="1">
                <a:latin typeface="Georgia" panose="02040502050405020303" pitchFamily="18" charset="0"/>
              </a:rPr>
              <a:t>fraternal</a:t>
            </a:r>
            <a:r>
              <a:rPr lang="it-IT" sz="2600" dirty="0">
                <a:latin typeface="Georgia" panose="02040502050405020303" pitchFamily="18" charset="0"/>
              </a:rPr>
              <a:t> love and </a:t>
            </a:r>
            <a:r>
              <a:rPr lang="it-IT" sz="2600" dirty="0" err="1">
                <a:latin typeface="Georgia" panose="02040502050405020303" pitchFamily="18" charset="0"/>
              </a:rPr>
              <a:t>clear</a:t>
            </a:r>
            <a:r>
              <a:rPr lang="it-IT" sz="2600" dirty="0">
                <a:latin typeface="Georgia" panose="02040502050405020303" pitchFamily="18" charset="0"/>
              </a:rPr>
              <a:t> Christian </a:t>
            </a:r>
            <a:r>
              <a:rPr lang="it-IT" sz="2600" dirty="0" err="1">
                <a:latin typeface="Georgia" panose="02040502050405020303" pitchFamily="18" charset="0"/>
              </a:rPr>
              <a:t>motivations</a:t>
            </a:r>
            <a:r>
              <a:rPr lang="it-IT" sz="2600" dirty="0">
                <a:latin typeface="Georgia" panose="02040502050405020303" pitchFamily="18" charset="0"/>
              </a:rPr>
              <a:t>. In the </a:t>
            </a:r>
            <a:r>
              <a:rPr lang="it-IT" sz="2600" dirty="0" err="1">
                <a:latin typeface="Georgia" panose="02040502050405020303" pitchFamily="18" charset="0"/>
              </a:rPr>
              <a:t>spirit</a:t>
            </a:r>
            <a:r>
              <a:rPr lang="it-IT" sz="2600" dirty="0">
                <a:latin typeface="Georgia" panose="02040502050405020303" pitchFamily="18" charset="0"/>
              </a:rPr>
              <a:t> of </a:t>
            </a:r>
            <a:r>
              <a:rPr lang="it-IT" sz="2600" dirty="0" err="1">
                <a:latin typeface="Georgia" panose="02040502050405020303" pitchFamily="18" charset="0"/>
              </a:rPr>
              <a:t>minority</a:t>
            </a:r>
            <a:r>
              <a:rPr lang="it-IT" sz="2600" dirty="0">
                <a:latin typeface="Georgia" panose="02040502050405020303" pitchFamily="18" charset="0"/>
              </a:rPr>
              <a:t>, </a:t>
            </a:r>
            <a:r>
              <a:rPr lang="it-IT" sz="2600" dirty="0" err="1">
                <a:latin typeface="Georgia" panose="02040502050405020303" pitchFamily="18" charset="0"/>
              </a:rPr>
              <a:t>they</a:t>
            </a:r>
            <a:r>
              <a:rPr lang="it-IT" sz="2600" dirty="0">
                <a:latin typeface="Georgia" panose="02040502050405020303" pitchFamily="18" charset="0"/>
              </a:rPr>
              <a:t> </a:t>
            </a:r>
            <a:r>
              <a:rPr lang="it-IT" sz="2600" dirty="0" err="1">
                <a:latin typeface="Georgia" panose="02040502050405020303" pitchFamily="18" charset="0"/>
              </a:rPr>
              <a:t>should</a:t>
            </a:r>
            <a:r>
              <a:rPr lang="it-IT" sz="2600" dirty="0">
                <a:latin typeface="Georgia" panose="02040502050405020303" pitchFamily="18" charset="0"/>
              </a:rPr>
              <a:t> </a:t>
            </a:r>
            <a:r>
              <a:rPr lang="it-IT" sz="2600" dirty="0" err="1">
                <a:latin typeface="Georgia" panose="02040502050405020303" pitchFamily="18" charset="0"/>
              </a:rPr>
              <a:t>opt</a:t>
            </a:r>
            <a:r>
              <a:rPr lang="it-IT" sz="2600" dirty="0">
                <a:latin typeface="Georgia" panose="02040502050405020303" pitchFamily="18" charset="0"/>
              </a:rPr>
              <a:t> for </a:t>
            </a:r>
            <a:r>
              <a:rPr lang="it-IT" sz="2600" dirty="0" err="1">
                <a:latin typeface="Georgia" panose="02040502050405020303" pitchFamily="18" charset="0"/>
              </a:rPr>
              <a:t>relationships</a:t>
            </a:r>
            <a:r>
              <a:rPr lang="it-IT" sz="2600" dirty="0">
                <a:latin typeface="Georgia" panose="02040502050405020303" pitchFamily="18" charset="0"/>
              </a:rPr>
              <a:t> </a:t>
            </a:r>
            <a:r>
              <a:rPr lang="it-IT" sz="2600" dirty="0" err="1">
                <a:latin typeface="Georgia" panose="02040502050405020303" pitchFamily="18" charset="0"/>
              </a:rPr>
              <a:t>which</a:t>
            </a:r>
            <a:r>
              <a:rPr lang="it-IT" sz="2600" dirty="0">
                <a:latin typeface="Georgia" panose="02040502050405020303" pitchFamily="18" charset="0"/>
              </a:rPr>
              <a:t> </a:t>
            </a:r>
            <a:r>
              <a:rPr lang="it-IT" sz="2600" dirty="0" err="1">
                <a:latin typeface="Georgia" panose="02040502050405020303" pitchFamily="18" charset="0"/>
              </a:rPr>
              <a:t>give</a:t>
            </a:r>
            <a:r>
              <a:rPr lang="it-IT" sz="2600" dirty="0">
                <a:latin typeface="Georgia" panose="02040502050405020303" pitchFamily="18" charset="0"/>
              </a:rPr>
              <a:t> </a:t>
            </a:r>
            <a:r>
              <a:rPr lang="it-IT" sz="2600" dirty="0" err="1">
                <a:latin typeface="Georgia" panose="02040502050405020303" pitchFamily="18" charset="0"/>
              </a:rPr>
              <a:t>preference</a:t>
            </a:r>
            <a:r>
              <a:rPr lang="it-IT" sz="2600" dirty="0">
                <a:latin typeface="Georgia" panose="02040502050405020303" pitchFamily="18" charset="0"/>
              </a:rPr>
              <a:t> to the </a:t>
            </a:r>
            <a:r>
              <a:rPr lang="it-IT" sz="2600" dirty="0" err="1">
                <a:latin typeface="Georgia" panose="02040502050405020303" pitchFamily="18" charset="0"/>
              </a:rPr>
              <a:t>poor</a:t>
            </a:r>
            <a:r>
              <a:rPr lang="it-IT" sz="2600" dirty="0">
                <a:latin typeface="Georgia" panose="02040502050405020303" pitchFamily="18" charset="0"/>
              </a:rPr>
              <a:t> and  </a:t>
            </a:r>
            <a:r>
              <a:rPr lang="it-IT" sz="2600" dirty="0" err="1">
                <a:latin typeface="Georgia" panose="02040502050405020303" pitchFamily="18" charset="0"/>
              </a:rPr>
              <a:t>those</a:t>
            </a:r>
            <a:r>
              <a:rPr lang="it-IT" sz="2600" dirty="0">
                <a:latin typeface="Georgia" panose="02040502050405020303" pitchFamily="18" charset="0"/>
              </a:rPr>
              <a:t> on the fringe of society, </a:t>
            </a:r>
            <a:r>
              <a:rPr lang="it-IT" sz="2600" dirty="0" err="1">
                <a:latin typeface="Georgia" panose="02040502050405020303" pitchFamily="18" charset="0"/>
              </a:rPr>
              <a:t>whether</a:t>
            </a:r>
            <a:r>
              <a:rPr lang="it-IT" sz="2600" dirty="0">
                <a:latin typeface="Georgia" panose="02040502050405020303" pitchFamily="18" charset="0"/>
              </a:rPr>
              <a:t> </a:t>
            </a:r>
            <a:r>
              <a:rPr lang="it-IT" sz="2600" dirty="0" err="1">
                <a:latin typeface="Georgia" panose="02040502050405020303" pitchFamily="18" charset="0"/>
              </a:rPr>
              <a:t>these</a:t>
            </a:r>
            <a:r>
              <a:rPr lang="it-IT" sz="2600" dirty="0">
                <a:latin typeface="Georgia" panose="02040502050405020303" pitchFamily="18" charset="0"/>
              </a:rPr>
              <a:t> be </a:t>
            </a:r>
            <a:r>
              <a:rPr lang="it-IT" sz="2600" dirty="0" err="1">
                <a:latin typeface="Georgia" panose="02040502050405020303" pitchFamily="18" charset="0"/>
              </a:rPr>
              <a:t>individuals</a:t>
            </a:r>
            <a:r>
              <a:rPr lang="it-IT" sz="2600" dirty="0">
                <a:latin typeface="Georgia" panose="02040502050405020303" pitchFamily="18" charset="0"/>
              </a:rPr>
              <a:t> or </a:t>
            </a:r>
            <a:r>
              <a:rPr lang="it-IT" sz="2600" dirty="0" err="1">
                <a:latin typeface="Georgia" panose="02040502050405020303" pitchFamily="18" charset="0"/>
              </a:rPr>
              <a:t>categories</a:t>
            </a:r>
            <a:r>
              <a:rPr lang="it-IT" sz="2600" dirty="0">
                <a:latin typeface="Georgia" panose="02040502050405020303" pitchFamily="18" charset="0"/>
              </a:rPr>
              <a:t> of </a:t>
            </a:r>
            <a:r>
              <a:rPr lang="it-IT" sz="2600" dirty="0" err="1">
                <a:latin typeface="Georgia" panose="02040502050405020303" pitchFamily="18" charset="0"/>
              </a:rPr>
              <a:t>persons</a:t>
            </a:r>
            <a:r>
              <a:rPr lang="it-IT" sz="2600" dirty="0">
                <a:latin typeface="Georgia" panose="02040502050405020303" pitchFamily="18" charset="0"/>
              </a:rPr>
              <a:t> or </a:t>
            </a:r>
            <a:r>
              <a:rPr lang="it-IT" sz="2600" dirty="0" err="1">
                <a:latin typeface="Georgia" panose="02040502050405020303" pitchFamily="18" charset="0"/>
              </a:rPr>
              <a:t>entire</a:t>
            </a:r>
            <a:r>
              <a:rPr lang="it-IT" sz="2600" dirty="0">
                <a:latin typeface="Georgia" panose="02040502050405020303" pitchFamily="18" charset="0"/>
              </a:rPr>
              <a:t> </a:t>
            </a:r>
            <a:r>
              <a:rPr lang="it-IT" sz="2600" dirty="0" err="1">
                <a:latin typeface="Georgia" panose="02040502050405020303" pitchFamily="18" charset="0"/>
              </a:rPr>
              <a:t>people</a:t>
            </a:r>
            <a:r>
              <a:rPr lang="it-IT" sz="2600" dirty="0">
                <a:latin typeface="Georgia" panose="02040502050405020303" pitchFamily="18" charset="0"/>
              </a:rPr>
              <a:t>; </a:t>
            </a:r>
            <a:r>
              <a:rPr lang="it-IT" sz="2600" dirty="0" err="1">
                <a:latin typeface="Georgia" panose="02040502050405020303" pitchFamily="18" charset="0"/>
              </a:rPr>
              <a:t>they</a:t>
            </a:r>
            <a:r>
              <a:rPr lang="it-IT" sz="2600" dirty="0">
                <a:latin typeface="Georgia" panose="02040502050405020303" pitchFamily="18" charset="0"/>
              </a:rPr>
              <a:t> </a:t>
            </a:r>
            <a:r>
              <a:rPr lang="it-IT" sz="2600" dirty="0" err="1">
                <a:latin typeface="Georgia" panose="02040502050405020303" pitchFamily="18" charset="0"/>
              </a:rPr>
              <a:t>should</a:t>
            </a:r>
            <a:r>
              <a:rPr lang="it-IT" sz="2600" dirty="0">
                <a:latin typeface="Georgia" panose="02040502050405020303" pitchFamily="18" charset="0"/>
              </a:rPr>
              <a:t> collaborate in </a:t>
            </a:r>
            <a:r>
              <a:rPr lang="it-IT" sz="2600" dirty="0" err="1">
                <a:latin typeface="Georgia" panose="02040502050405020303" pitchFamily="18" charset="0"/>
              </a:rPr>
              <a:t>overcoming</a:t>
            </a:r>
            <a:r>
              <a:rPr lang="it-IT" sz="2600" dirty="0">
                <a:latin typeface="Georgia" panose="02040502050405020303" pitchFamily="18" charset="0"/>
              </a:rPr>
              <a:t> the </a:t>
            </a:r>
            <a:r>
              <a:rPr lang="it-IT" sz="2600" dirty="0" err="1">
                <a:latin typeface="Georgia" panose="02040502050405020303" pitchFamily="18" charset="0"/>
              </a:rPr>
              <a:t>exclusions</a:t>
            </a:r>
            <a:r>
              <a:rPr lang="it-IT" sz="2600" dirty="0">
                <a:latin typeface="Georgia" panose="02040502050405020303" pitchFamily="18" charset="0"/>
              </a:rPr>
              <a:t> of </a:t>
            </a:r>
            <a:r>
              <a:rPr lang="it-IT" sz="2600" dirty="0" err="1">
                <a:latin typeface="Georgia" panose="02040502050405020303" pitchFamily="18" charset="0"/>
              </a:rPr>
              <a:t>others</a:t>
            </a:r>
            <a:r>
              <a:rPr lang="it-IT" sz="2600" dirty="0">
                <a:latin typeface="Georgia" panose="02040502050405020303" pitchFamily="18" charset="0"/>
              </a:rPr>
              <a:t> and </a:t>
            </a:r>
            <a:r>
              <a:rPr lang="it-IT" sz="2600" dirty="0" err="1">
                <a:latin typeface="Georgia" panose="02040502050405020303" pitchFamily="18" charset="0"/>
              </a:rPr>
              <a:t>those</a:t>
            </a:r>
            <a:r>
              <a:rPr lang="it-IT" sz="2600" dirty="0">
                <a:latin typeface="Georgia" panose="02040502050405020303" pitchFamily="18" charset="0"/>
              </a:rPr>
              <a:t> </a:t>
            </a:r>
            <a:r>
              <a:rPr lang="it-IT" sz="2600" dirty="0" err="1">
                <a:latin typeface="Georgia" panose="02040502050405020303" pitchFamily="18" charset="0"/>
              </a:rPr>
              <a:t>forms</a:t>
            </a:r>
            <a:r>
              <a:rPr lang="it-IT" sz="2600" dirty="0">
                <a:latin typeface="Georgia" panose="02040502050405020303" pitchFamily="18" charset="0"/>
              </a:rPr>
              <a:t> of </a:t>
            </a:r>
            <a:r>
              <a:rPr lang="it-IT" sz="2600" dirty="0" err="1">
                <a:latin typeface="Georgia" panose="02040502050405020303" pitchFamily="18" charset="0"/>
              </a:rPr>
              <a:t>poverty</a:t>
            </a:r>
            <a:r>
              <a:rPr lang="it-IT" sz="2600" dirty="0">
                <a:latin typeface="Georgia" panose="02040502050405020303" pitchFamily="18" charset="0"/>
              </a:rPr>
              <a:t> </a:t>
            </a:r>
            <a:r>
              <a:rPr lang="it-IT" sz="2600" dirty="0" err="1">
                <a:latin typeface="Georgia" panose="02040502050405020303" pitchFamily="18" charset="0"/>
              </a:rPr>
              <a:t>that</a:t>
            </a:r>
            <a:r>
              <a:rPr lang="it-IT" sz="2600" dirty="0">
                <a:latin typeface="Georgia" panose="02040502050405020303" pitchFamily="18" charset="0"/>
              </a:rPr>
              <a:t> are the </a:t>
            </a:r>
            <a:r>
              <a:rPr lang="it-IT" sz="2600" dirty="0" err="1">
                <a:latin typeface="Georgia" panose="02040502050405020303" pitchFamily="18" charset="0"/>
              </a:rPr>
              <a:t>fruit</a:t>
            </a:r>
            <a:r>
              <a:rPr lang="it-IT" sz="2600" dirty="0">
                <a:latin typeface="Georgia" panose="02040502050405020303" pitchFamily="18" charset="0"/>
              </a:rPr>
              <a:t> of </a:t>
            </a:r>
            <a:r>
              <a:rPr lang="it-IT" sz="2600" dirty="0" err="1">
                <a:latin typeface="Georgia" panose="02040502050405020303" pitchFamily="18" charset="0"/>
              </a:rPr>
              <a:t>inefficiency</a:t>
            </a:r>
            <a:r>
              <a:rPr lang="it-IT" sz="2600" dirty="0">
                <a:latin typeface="Georgia" panose="02040502050405020303" pitchFamily="18" charset="0"/>
              </a:rPr>
              <a:t> and </a:t>
            </a:r>
            <a:r>
              <a:rPr lang="it-IT" sz="2600" dirty="0" err="1">
                <a:latin typeface="Georgia" panose="02040502050405020303" pitchFamily="18" charset="0"/>
              </a:rPr>
              <a:t>injustice</a:t>
            </a:r>
            <a:r>
              <a:rPr lang="it-IT" sz="2600" dirty="0">
                <a:latin typeface="Georgia" panose="02040502050405020303" pitchFamily="18" charset="0"/>
              </a:rPr>
              <a:t>.» ( OFS GGCC Art. #19.1;2)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039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082FD7F4-678B-B646-B2AB-874C96415FFD}"/>
              </a:ext>
            </a:extLst>
          </p:cNvPr>
          <p:cNvSpPr/>
          <p:nvPr/>
        </p:nvSpPr>
        <p:spPr>
          <a:xfrm>
            <a:off x="1008993" y="0"/>
            <a:ext cx="1034217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>
                <a:latin typeface="Georgia" panose="02040502050405020303" pitchFamily="18" charset="0"/>
              </a:rPr>
              <a:t>In  </a:t>
            </a:r>
            <a:r>
              <a:rPr lang="it-IT" sz="2800" dirty="0" err="1">
                <a:latin typeface="Georgia" panose="02040502050405020303" pitchFamily="18" charset="0"/>
              </a:rPr>
              <a:t>fact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each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fraternity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ought</a:t>
            </a:r>
            <a:r>
              <a:rPr lang="it-IT" sz="2800" dirty="0">
                <a:latin typeface="Georgia" panose="02040502050405020303" pitchFamily="18" charset="0"/>
              </a:rPr>
              <a:t> to welcome the </a:t>
            </a:r>
            <a:r>
              <a:rPr lang="it-IT" sz="2800" dirty="0" err="1">
                <a:latin typeface="Georgia" panose="02040502050405020303" pitchFamily="18" charset="0"/>
              </a:rPr>
              <a:t>Spirit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renewal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which</a:t>
            </a:r>
            <a:r>
              <a:rPr lang="it-IT" sz="2800" dirty="0">
                <a:latin typeface="Georgia" panose="02040502050405020303" pitchFamily="18" charset="0"/>
              </a:rPr>
              <a:t> can help the </a:t>
            </a:r>
            <a:r>
              <a:rPr lang="it-IT" sz="2800" dirty="0" err="1">
                <a:latin typeface="Georgia" panose="02040502050405020303" pitchFamily="18" charset="0"/>
              </a:rPr>
              <a:t>fraternity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transcend</a:t>
            </a:r>
            <a:r>
              <a:rPr lang="it-IT" sz="2800" dirty="0">
                <a:latin typeface="Georgia" panose="02040502050405020303" pitchFamily="18" charset="0"/>
              </a:rPr>
              <a:t> from </a:t>
            </a:r>
            <a:r>
              <a:rPr lang="it-IT" sz="2800" dirty="0" err="1">
                <a:latin typeface="Georgia" panose="02040502050405020303" pitchFamily="18" charset="0"/>
              </a:rPr>
              <a:t>juridical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boundaries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different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fraternal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levels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enjoy</a:t>
            </a:r>
            <a:r>
              <a:rPr lang="it-IT" sz="2800" dirty="0">
                <a:latin typeface="Georgia" panose="02040502050405020303" pitchFamily="18" charset="0"/>
              </a:rPr>
              <a:t> a </a:t>
            </a:r>
            <a:r>
              <a:rPr lang="it-IT" sz="2800" dirty="0" err="1">
                <a:latin typeface="Georgia" panose="02040502050405020303" pitchFamily="18" charset="0"/>
              </a:rPr>
              <a:t>universal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brotherhood</a:t>
            </a:r>
            <a:r>
              <a:rPr lang="it-IT" sz="2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Of </a:t>
            </a:r>
            <a:r>
              <a:rPr lang="it-IT" sz="2800" dirty="0" err="1">
                <a:latin typeface="Georgia" panose="02040502050405020303" pitchFamily="18" charset="0"/>
              </a:rPr>
              <a:t>course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this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doesn’t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mean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your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local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fraternity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isn’t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important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what</a:t>
            </a:r>
            <a:r>
              <a:rPr lang="it-IT" sz="2800" dirty="0">
                <a:latin typeface="Georgia" panose="02040502050405020303" pitchFamily="18" charset="0"/>
              </a:rPr>
              <a:t> I </a:t>
            </a:r>
            <a:r>
              <a:rPr lang="it-IT" sz="2800" dirty="0" err="1">
                <a:latin typeface="Georgia" panose="02040502050405020303" pitchFamily="18" charset="0"/>
              </a:rPr>
              <a:t>am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trying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say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here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OFS </a:t>
            </a:r>
            <a:r>
              <a:rPr lang="it-IT" sz="2800" dirty="0" err="1">
                <a:latin typeface="Georgia" panose="02040502050405020303" pitchFamily="18" charset="0"/>
              </a:rPr>
              <a:t>has</a:t>
            </a:r>
            <a:r>
              <a:rPr lang="it-IT" sz="2800" dirty="0">
                <a:latin typeface="Georgia" panose="02040502050405020303" pitchFamily="18" charset="0"/>
              </a:rPr>
              <a:t>  to </a:t>
            </a:r>
            <a:r>
              <a:rPr lang="it-IT" sz="2800" dirty="0" err="1">
                <a:latin typeface="Georgia" panose="02040502050405020303" pitchFamily="18" charset="0"/>
              </a:rPr>
              <a:t>have</a:t>
            </a:r>
            <a:r>
              <a:rPr lang="it-IT" sz="2800" dirty="0">
                <a:latin typeface="Georgia" panose="02040502050405020303" pitchFamily="18" charset="0"/>
              </a:rPr>
              <a:t> a </a:t>
            </a:r>
            <a:r>
              <a:rPr lang="it-IT" sz="2800" dirty="0" err="1">
                <a:latin typeface="Georgia" panose="02040502050405020303" pitchFamily="18" charset="0"/>
              </a:rPr>
              <a:t>sense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belonging</a:t>
            </a:r>
            <a:r>
              <a:rPr lang="it-IT" sz="2800" dirty="0">
                <a:latin typeface="Georgia" panose="02040502050405020303" pitchFamily="18" charset="0"/>
              </a:rPr>
              <a:t> to the Order and </a:t>
            </a:r>
            <a:r>
              <a:rPr lang="it-IT" sz="2800" dirty="0" err="1">
                <a:latin typeface="Georgia" panose="02040502050405020303" pitchFamily="18" charset="0"/>
              </a:rPr>
              <a:t>not</a:t>
            </a:r>
            <a:r>
              <a:rPr lang="it-IT" sz="2800" dirty="0">
                <a:latin typeface="Georgia" panose="02040502050405020303" pitchFamily="18" charset="0"/>
              </a:rPr>
              <a:t> just </a:t>
            </a:r>
            <a:r>
              <a:rPr lang="it-IT" sz="2800" dirty="0" err="1">
                <a:latin typeface="Georgia" panose="02040502050405020303" pitchFamily="18" charset="0"/>
              </a:rPr>
              <a:t>your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particular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fraternity</a:t>
            </a:r>
            <a:r>
              <a:rPr lang="it-IT" sz="2800" dirty="0">
                <a:latin typeface="Georgia" panose="02040502050405020303" pitchFamily="18" charset="0"/>
              </a:rPr>
              <a:t>. «a </a:t>
            </a:r>
            <a:r>
              <a:rPr lang="it-IT" sz="2800" dirty="0" err="1">
                <a:latin typeface="Georgia" panose="02040502050405020303" pitchFamily="18" charset="0"/>
              </a:rPr>
              <a:t>sense</a:t>
            </a:r>
            <a:r>
              <a:rPr lang="it-IT" sz="2800" dirty="0">
                <a:latin typeface="Georgia" panose="02040502050405020303" pitchFamily="18" charset="0"/>
              </a:rPr>
              <a:t> of community </a:t>
            </a:r>
            <a:r>
              <a:rPr lang="it-IT" sz="2800" dirty="0" err="1">
                <a:latin typeface="Georgia" panose="02040502050405020303" pitchFamily="18" charset="0"/>
              </a:rPr>
              <a:t>will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make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them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joyful</a:t>
            </a:r>
            <a:r>
              <a:rPr lang="it-IT" sz="2800" dirty="0">
                <a:latin typeface="Georgia" panose="02040502050405020303" pitchFamily="18" charset="0"/>
              </a:rPr>
              <a:t> and ready to </a:t>
            </a:r>
            <a:r>
              <a:rPr lang="it-IT" sz="2800" dirty="0" err="1">
                <a:latin typeface="Georgia" panose="02040502050405020303" pitchFamily="18" charset="0"/>
              </a:rPr>
              <a:t>place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themselves</a:t>
            </a:r>
            <a:r>
              <a:rPr lang="it-IT" sz="2800" dirty="0">
                <a:latin typeface="Georgia" panose="02040502050405020303" pitchFamily="18" charset="0"/>
              </a:rPr>
              <a:t> on an </a:t>
            </a:r>
            <a:r>
              <a:rPr lang="it-IT" sz="2800" dirty="0" err="1">
                <a:latin typeface="Georgia" panose="02040502050405020303" pitchFamily="18" charset="0"/>
              </a:rPr>
              <a:t>equal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basis</a:t>
            </a:r>
            <a:r>
              <a:rPr lang="it-IT" sz="2800" dirty="0">
                <a:latin typeface="Georgia" panose="02040502050405020303" pitchFamily="18" charset="0"/>
              </a:rPr>
              <a:t> with </a:t>
            </a:r>
            <a:r>
              <a:rPr lang="it-IT" sz="2800" dirty="0" err="1">
                <a:latin typeface="Georgia" panose="02040502050405020303" pitchFamily="18" charset="0"/>
              </a:rPr>
              <a:t>all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people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especially</a:t>
            </a:r>
            <a:r>
              <a:rPr lang="it-IT" sz="2800" dirty="0">
                <a:latin typeface="Georgia" panose="02040502050405020303" pitchFamily="18" charset="0"/>
              </a:rPr>
              <a:t> with the </a:t>
            </a:r>
            <a:r>
              <a:rPr lang="it-IT" sz="2800" dirty="0" err="1">
                <a:latin typeface="Georgia" panose="02040502050405020303" pitchFamily="18" charset="0"/>
              </a:rPr>
              <a:t>lowly</a:t>
            </a:r>
            <a:r>
              <a:rPr lang="it-IT" sz="2800" dirty="0">
                <a:latin typeface="Georgia" panose="02040502050405020303" pitchFamily="18" charset="0"/>
              </a:rPr>
              <a:t> for </a:t>
            </a:r>
            <a:r>
              <a:rPr lang="it-IT" sz="2800" dirty="0" err="1">
                <a:latin typeface="Georgia" panose="02040502050405020303" pitchFamily="18" charset="0"/>
              </a:rPr>
              <a:t>whom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shall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strive</a:t>
            </a:r>
            <a:r>
              <a:rPr lang="it-IT" sz="2800" dirty="0">
                <a:latin typeface="Georgia" panose="02040502050405020303" pitchFamily="18" charset="0"/>
              </a:rPr>
              <a:t> to create </a:t>
            </a:r>
            <a:r>
              <a:rPr lang="it-IT" sz="2800" dirty="0" err="1">
                <a:latin typeface="Georgia" panose="02040502050405020303" pitchFamily="18" charset="0"/>
              </a:rPr>
              <a:t>conditions</a:t>
            </a:r>
            <a:r>
              <a:rPr lang="it-IT" sz="2800" dirty="0">
                <a:latin typeface="Georgia" panose="02040502050405020303" pitchFamily="18" charset="0"/>
              </a:rPr>
              <a:t> of life </a:t>
            </a:r>
            <a:r>
              <a:rPr lang="it-IT" sz="2800" dirty="0" err="1">
                <a:latin typeface="Georgia" panose="02040502050405020303" pitchFamily="18" charset="0"/>
              </a:rPr>
              <a:t>worthy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people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redeemed</a:t>
            </a:r>
            <a:r>
              <a:rPr lang="it-IT" sz="2800" dirty="0">
                <a:latin typeface="Georgia" panose="02040502050405020303" pitchFamily="18" charset="0"/>
              </a:rPr>
              <a:t> by Christ» (OFS </a:t>
            </a:r>
            <a:r>
              <a:rPr lang="it-IT" sz="2800" dirty="0" err="1">
                <a:latin typeface="Georgia" panose="02040502050405020303" pitchFamily="18" charset="0"/>
              </a:rPr>
              <a:t>Rule</a:t>
            </a:r>
            <a:r>
              <a:rPr lang="it-IT" sz="2800" dirty="0">
                <a:latin typeface="Georgia" panose="02040502050405020303" pitchFamily="18" charset="0"/>
              </a:rPr>
              <a:t> 13)</a:t>
            </a:r>
          </a:p>
          <a:p>
            <a:pPr algn="just"/>
            <a:r>
              <a:rPr lang="it-IT" sz="2800" dirty="0" err="1">
                <a:latin typeface="Georgia" panose="02040502050405020303" pitchFamily="18" charset="0"/>
              </a:rPr>
              <a:t>This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kind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approach</a:t>
            </a:r>
            <a:r>
              <a:rPr lang="it-IT" sz="2800" dirty="0">
                <a:latin typeface="Georgia" panose="02040502050405020303" pitchFamily="18" charset="0"/>
              </a:rPr>
              <a:t> can help </a:t>
            </a:r>
            <a:r>
              <a:rPr lang="it-IT" sz="2800" dirty="0" err="1">
                <a:latin typeface="Georgia" panose="02040502050405020303" pitchFamily="18" charset="0"/>
              </a:rPr>
              <a:t>all</a:t>
            </a:r>
            <a:r>
              <a:rPr lang="it-IT" sz="2800" dirty="0">
                <a:latin typeface="Georgia" panose="02040502050405020303" pitchFamily="18" charset="0"/>
              </a:rPr>
              <a:t> OFS </a:t>
            </a:r>
            <a:r>
              <a:rPr lang="it-IT" sz="2800" dirty="0" err="1">
                <a:latin typeface="Georgia" panose="02040502050405020303" pitchFamily="18" charset="0"/>
              </a:rPr>
              <a:t>members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promote</a:t>
            </a:r>
            <a:r>
              <a:rPr lang="it-IT" sz="2800" dirty="0">
                <a:latin typeface="Georgia" panose="02040502050405020303" pitchFamily="18" charset="0"/>
              </a:rPr>
              <a:t> the building of </a:t>
            </a:r>
            <a:r>
              <a:rPr lang="it-IT" sz="2800" dirty="0" err="1">
                <a:latin typeface="Georgia" panose="02040502050405020303" pitchFamily="18" charset="0"/>
              </a:rPr>
              <a:t>fraternity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among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peoples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  <a:r>
              <a:rPr lang="it-IT" sz="2800" dirty="0" err="1">
                <a:latin typeface="Georgia" panose="02040502050405020303" pitchFamily="18" charset="0"/>
              </a:rPr>
              <a:t>It</a:t>
            </a:r>
            <a:r>
              <a:rPr lang="it-IT" sz="2800" dirty="0">
                <a:latin typeface="Georgia" panose="02040502050405020303" pitchFamily="18" charset="0"/>
              </a:rPr>
              <a:t> can help </a:t>
            </a:r>
            <a:r>
              <a:rPr lang="it-IT" sz="2800" dirty="0" err="1">
                <a:latin typeface="Georgia" panose="02040502050405020303" pitchFamily="18" charset="0"/>
              </a:rPr>
              <a:t>them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strive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promote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concept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universal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kinship</a:t>
            </a:r>
            <a:r>
              <a:rPr lang="it-IT" sz="2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224189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A2EDAE0E-A188-7347-BD2A-D744DA231DA1}"/>
              </a:ext>
            </a:extLst>
          </p:cNvPr>
          <p:cNvSpPr/>
          <p:nvPr/>
        </p:nvSpPr>
        <p:spPr>
          <a:xfrm>
            <a:off x="998483" y="0"/>
            <a:ext cx="1034217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i="1" dirty="0">
                <a:solidFill>
                  <a:srgbClr val="FF0000"/>
                </a:solidFill>
                <a:latin typeface="Georgia" panose="02040502050405020303" pitchFamily="18" charset="0"/>
              </a:rPr>
              <a:t>The social impact of the OFS</a:t>
            </a:r>
          </a:p>
          <a:p>
            <a:pPr algn="ctr"/>
            <a:r>
              <a:rPr lang="it-IT" sz="2800" b="1" i="1" dirty="0">
                <a:solidFill>
                  <a:srgbClr val="FF0000"/>
                </a:solidFill>
                <a:latin typeface="Georgia" panose="02040502050405020303" pitchFamily="18" charset="0"/>
              </a:rPr>
              <a:t> in a</a:t>
            </a:r>
            <a:br>
              <a:rPr lang="it-IT" sz="2800" b="1" i="1" dirty="0">
                <a:solidFill>
                  <a:srgbClr val="FF0000"/>
                </a:solidFill>
                <a:latin typeface="Georgia" panose="02040502050405020303" pitchFamily="18" charset="0"/>
              </a:rPr>
            </a:br>
            <a:r>
              <a:rPr lang="it-IT" sz="2800" b="1" i="1" dirty="0" err="1">
                <a:solidFill>
                  <a:srgbClr val="FF0000"/>
                </a:solidFill>
                <a:latin typeface="Georgia" panose="02040502050405020303" pitchFamily="18" charset="0"/>
              </a:rPr>
              <a:t>secularized</a:t>
            </a:r>
            <a:r>
              <a:rPr lang="it-IT" sz="2800" b="1" i="1" dirty="0">
                <a:solidFill>
                  <a:srgbClr val="FF0000"/>
                </a:solidFill>
                <a:latin typeface="Georgia" panose="02040502050405020303" pitchFamily="18" charset="0"/>
              </a:rPr>
              <a:t> world</a:t>
            </a:r>
            <a:endParaRPr lang="it-IT" sz="28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The </a:t>
            </a:r>
            <a:r>
              <a:rPr lang="it-IT" sz="2800" dirty="0" err="1">
                <a:latin typeface="Georgia" panose="02040502050405020303" pitchFamily="18" charset="0"/>
              </a:rPr>
              <a:t>real</a:t>
            </a:r>
            <a:r>
              <a:rPr lang="it-IT" sz="2800" dirty="0">
                <a:latin typeface="Georgia" panose="02040502050405020303" pitchFamily="18" charset="0"/>
              </a:rPr>
              <a:t> social impact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secular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can </a:t>
            </a:r>
            <a:r>
              <a:rPr lang="it-IT" sz="2800" dirty="0" err="1">
                <a:latin typeface="Georgia" panose="02040502050405020303" pitchFamily="18" charset="0"/>
              </a:rPr>
              <a:t>have</a:t>
            </a:r>
            <a:r>
              <a:rPr lang="it-IT" sz="2800" dirty="0">
                <a:latin typeface="Georgia" panose="02040502050405020303" pitchFamily="18" charset="0"/>
              </a:rPr>
              <a:t> in a </a:t>
            </a:r>
            <a:r>
              <a:rPr lang="it-IT" sz="2800" dirty="0" err="1">
                <a:latin typeface="Georgia" panose="02040502050405020303" pitchFamily="18" charset="0"/>
              </a:rPr>
              <a:t>secularized</a:t>
            </a:r>
            <a:r>
              <a:rPr lang="it-IT" sz="2800" dirty="0">
                <a:latin typeface="Georgia" panose="02040502050405020303" pitchFamily="18" charset="0"/>
              </a:rPr>
              <a:t> world </a:t>
            </a:r>
            <a:r>
              <a:rPr lang="it-IT" sz="2800" dirty="0" err="1">
                <a:latin typeface="Georgia" panose="02040502050405020303" pitchFamily="18" charset="0"/>
              </a:rPr>
              <a:t>today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depends</a:t>
            </a:r>
            <a:r>
              <a:rPr lang="it-IT" sz="2800" dirty="0">
                <a:latin typeface="Georgia" panose="02040502050405020303" pitchFamily="18" charset="0"/>
              </a:rPr>
              <a:t> on their </a:t>
            </a:r>
            <a:r>
              <a:rPr lang="it-IT" sz="2800" dirty="0" err="1">
                <a:latin typeface="Georgia" panose="02040502050405020303" pitchFamily="18" charset="0"/>
              </a:rPr>
              <a:t>daily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responsibility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have</a:t>
            </a:r>
            <a:r>
              <a:rPr lang="it-IT" sz="2800" dirty="0">
                <a:latin typeface="Georgia" panose="02040502050405020303" pitchFamily="18" charset="0"/>
              </a:rPr>
              <a:t> a spiritual checkup list </a:t>
            </a:r>
            <a:r>
              <a:rPr lang="it-IT" sz="2800" dirty="0" err="1">
                <a:latin typeface="Georgia" panose="02040502050405020303" pitchFamily="18" charset="0"/>
              </a:rPr>
              <a:t>whereby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each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member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able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begin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anew</a:t>
            </a:r>
            <a:r>
              <a:rPr lang="it-IT" sz="2800" dirty="0">
                <a:latin typeface="Georgia" panose="02040502050405020303" pitchFamily="18" charset="0"/>
              </a:rPr>
              <a:t> a </a:t>
            </a:r>
            <a:r>
              <a:rPr lang="it-IT" sz="2800" dirty="0" err="1">
                <a:latin typeface="Georgia" panose="02040502050405020303" pitchFamily="18" charset="0"/>
              </a:rPr>
              <a:t>vigorous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pursuit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relive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charism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integral</a:t>
            </a:r>
            <a:r>
              <a:rPr lang="it-IT" sz="2800" dirty="0">
                <a:latin typeface="Georgia" panose="02040502050405020303" pitchFamily="18" charset="0"/>
              </a:rPr>
              <a:t> and inclusive.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OFS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so </a:t>
            </a:r>
            <a:r>
              <a:rPr lang="it-IT" sz="2800" dirty="0" err="1">
                <a:latin typeface="Georgia" panose="02040502050405020303" pitchFamily="18" charset="0"/>
              </a:rPr>
              <a:t>overwhelmed</a:t>
            </a:r>
            <a:r>
              <a:rPr lang="it-IT" sz="2800" dirty="0">
                <a:latin typeface="Georgia" panose="02040502050405020303" pitchFamily="18" charset="0"/>
              </a:rPr>
              <a:t> by the </a:t>
            </a:r>
            <a:r>
              <a:rPr lang="it-IT" sz="2800" dirty="0" err="1">
                <a:latin typeface="Georgia" panose="02040502050405020303" pitchFamily="18" charset="0"/>
              </a:rPr>
              <a:t>increasing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number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its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elderly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members</a:t>
            </a:r>
            <a:r>
              <a:rPr lang="it-IT" sz="2800" dirty="0">
                <a:latin typeface="Georgia" panose="02040502050405020303" pitchFamily="18" charset="0"/>
              </a:rPr>
              <a:t>, the </a:t>
            </a:r>
            <a:r>
              <a:rPr lang="it-IT" sz="2800" dirty="0" err="1">
                <a:latin typeface="Georgia" panose="02040502050405020303" pitchFamily="18" charset="0"/>
              </a:rPr>
              <a:t>diminishing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fraternity</a:t>
            </a:r>
            <a:r>
              <a:rPr lang="it-IT" sz="2800" dirty="0">
                <a:latin typeface="Georgia" panose="02040502050405020303" pitchFamily="18" charset="0"/>
              </a:rPr>
              <a:t>, and the </a:t>
            </a:r>
            <a:r>
              <a:rPr lang="it-IT" sz="2800" dirty="0" err="1">
                <a:latin typeface="Georgia" panose="02040502050405020303" pitchFamily="18" charset="0"/>
              </a:rPr>
              <a:t>shortage</a:t>
            </a:r>
            <a:r>
              <a:rPr lang="it-IT" sz="2800" dirty="0">
                <a:latin typeface="Georgia" panose="02040502050405020303" pitchFamily="18" charset="0"/>
              </a:rPr>
              <a:t> of spiritual </a:t>
            </a:r>
            <a:r>
              <a:rPr lang="it-IT" sz="2800" dirty="0" err="1">
                <a:latin typeface="Georgia" panose="02040502050405020303" pitchFamily="18" charset="0"/>
              </a:rPr>
              <a:t>assistance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546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470F97FC-AB95-B447-A583-0E015ED4BED9}"/>
              </a:ext>
            </a:extLst>
          </p:cNvPr>
          <p:cNvSpPr/>
          <p:nvPr/>
        </p:nvSpPr>
        <p:spPr>
          <a:xfrm>
            <a:off x="987971" y="0"/>
            <a:ext cx="10373711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err="1">
                <a:latin typeface="Georgia" panose="02040502050405020303" pitchFamily="18" charset="0"/>
              </a:rPr>
              <a:t>All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these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issues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tend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derail</a:t>
            </a:r>
            <a:r>
              <a:rPr lang="it-IT" sz="2800" dirty="0">
                <a:latin typeface="Georgia" panose="02040502050405020303" pitchFamily="18" charset="0"/>
              </a:rPr>
              <a:t> their focus </a:t>
            </a:r>
            <a:r>
              <a:rPr lang="it-IT" sz="2800" dirty="0" err="1">
                <a:latin typeface="Georgia" panose="02040502050405020303" pitchFamily="18" charset="0"/>
              </a:rPr>
              <a:t>onto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mission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entrusted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them</a:t>
            </a:r>
            <a:r>
              <a:rPr lang="it-IT" sz="2800" dirty="0">
                <a:latin typeface="Georgia" panose="02040502050405020303" pitchFamily="18" charset="0"/>
              </a:rPr>
              <a:t> by the Church, </a:t>
            </a:r>
            <a:r>
              <a:rPr lang="it-IT" sz="2800" dirty="0" err="1">
                <a:latin typeface="Georgia" panose="02040502050405020303" pitchFamily="18" charset="0"/>
              </a:rPr>
              <a:t>especially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proclaiming</a:t>
            </a:r>
            <a:r>
              <a:rPr lang="it-IT" sz="2800" dirty="0">
                <a:latin typeface="Georgia" panose="02040502050405020303" pitchFamily="18" charset="0"/>
              </a:rPr>
              <a:t> Christ by their life and </a:t>
            </a:r>
            <a:r>
              <a:rPr lang="it-IT" sz="2800" dirty="0" err="1">
                <a:latin typeface="Georgia" panose="02040502050405020303" pitchFamily="18" charset="0"/>
              </a:rPr>
              <a:t>words</a:t>
            </a:r>
            <a:r>
              <a:rPr lang="it-IT" sz="2800" dirty="0">
                <a:latin typeface="Georgia" panose="02040502050405020303" pitchFamily="18" charset="0"/>
              </a:rPr>
              <a:t> in the society. OFS </a:t>
            </a:r>
            <a:r>
              <a:rPr lang="it-IT" sz="2800" dirty="0" err="1">
                <a:latin typeface="Georgia" panose="02040502050405020303" pitchFamily="18" charset="0"/>
              </a:rPr>
              <a:t>should</a:t>
            </a:r>
            <a:r>
              <a:rPr lang="it-IT" sz="2800" dirty="0">
                <a:latin typeface="Georgia" panose="02040502050405020303" pitchFamily="18" charset="0"/>
              </a:rPr>
              <a:t> be </a:t>
            </a:r>
            <a:r>
              <a:rPr lang="it-IT" sz="2800" dirty="0" err="1">
                <a:latin typeface="Georgia" panose="02040502050405020303" pitchFamily="18" charset="0"/>
              </a:rPr>
              <a:t>seen</a:t>
            </a:r>
            <a:r>
              <a:rPr lang="it-IT" sz="2800" dirty="0">
                <a:latin typeface="Georgia" panose="02040502050405020303" pitchFamily="18" charset="0"/>
              </a:rPr>
              <a:t> more </a:t>
            </a:r>
            <a:r>
              <a:rPr lang="it-IT" sz="2800" dirty="0" err="1">
                <a:latin typeface="Georgia" panose="02040502050405020303" pitchFamily="18" charset="0"/>
              </a:rPr>
              <a:t>both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fraternities</a:t>
            </a:r>
            <a:r>
              <a:rPr lang="it-IT" sz="2800" dirty="0">
                <a:latin typeface="Georgia" panose="02040502050405020303" pitchFamily="18" charset="0"/>
              </a:rPr>
              <a:t> and in the world.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The OFS </a:t>
            </a:r>
            <a:r>
              <a:rPr lang="it-IT" sz="2800" dirty="0" err="1">
                <a:latin typeface="Georgia" panose="02040502050405020303" pitchFamily="18" charset="0"/>
              </a:rPr>
              <a:t>rule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clearly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says</a:t>
            </a:r>
            <a:r>
              <a:rPr lang="it-IT" sz="2800" dirty="0">
                <a:latin typeface="Georgia" panose="02040502050405020303" pitchFamily="18" charset="0"/>
              </a:rPr>
              <a:t> from 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«Gospel to life and life to the Gospel»(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ofs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rule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4),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also</a:t>
            </a:r>
            <a:r>
              <a:rPr lang="it-IT" sz="2800" dirty="0">
                <a:latin typeface="Georgia" panose="02040502050405020303" pitchFamily="18" charset="0"/>
              </a:rPr>
              <a:t> fair to </a:t>
            </a:r>
            <a:r>
              <a:rPr lang="it-IT" sz="2800" dirty="0" err="1">
                <a:latin typeface="Georgia" panose="02040502050405020303" pitchFamily="18" charset="0"/>
              </a:rPr>
              <a:t>say</a:t>
            </a:r>
            <a:r>
              <a:rPr lang="it-IT" sz="2800" dirty="0">
                <a:latin typeface="Georgia" panose="02040502050405020303" pitchFamily="18" charset="0"/>
              </a:rPr>
              <a:t> from the life of the </a:t>
            </a:r>
            <a:r>
              <a:rPr lang="it-IT" sz="2800" dirty="0" err="1">
                <a:latin typeface="Georgia" panose="02040502050405020303" pitchFamily="18" charset="0"/>
              </a:rPr>
              <a:t>fraternity</a:t>
            </a:r>
            <a:r>
              <a:rPr lang="it-IT" sz="2800" dirty="0">
                <a:latin typeface="Georgia" panose="02040502050405020303" pitchFamily="18" charset="0"/>
              </a:rPr>
              <a:t> to the life in the world of </a:t>
            </a:r>
            <a:r>
              <a:rPr lang="it-IT" sz="2800" dirty="0" err="1">
                <a:latin typeface="Georgia" panose="02040502050405020303" pitchFamily="18" charset="0"/>
              </a:rPr>
              <a:t>politics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economics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justice</a:t>
            </a:r>
            <a:r>
              <a:rPr lang="it-IT" sz="2800" dirty="0">
                <a:latin typeface="Georgia" panose="02040502050405020303" pitchFamily="18" charset="0"/>
              </a:rPr>
              <a:t>, and </a:t>
            </a:r>
            <a:r>
              <a:rPr lang="it-IT" sz="2800" dirty="0" err="1">
                <a:latin typeface="Georgia" panose="02040502050405020303" pitchFamily="18" charset="0"/>
              </a:rPr>
              <a:t>peace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socio-cultural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environmental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matters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The </a:t>
            </a:r>
            <a:r>
              <a:rPr lang="it-IT" sz="2800" dirty="0" err="1">
                <a:latin typeface="Georgia" panose="02040502050405020303" pitchFamily="18" charset="0"/>
              </a:rPr>
              <a:t>emphasis</a:t>
            </a:r>
            <a:r>
              <a:rPr lang="it-IT" sz="2800" dirty="0">
                <a:latin typeface="Georgia" panose="02040502050405020303" pitchFamily="18" charset="0"/>
              </a:rPr>
              <a:t> on the </a:t>
            </a:r>
            <a:r>
              <a:rPr lang="it-IT" sz="2800" dirty="0" err="1">
                <a:latin typeface="Georgia" panose="02040502050405020303" pitchFamily="18" charset="0"/>
              </a:rPr>
              <a:t>fraternal</a:t>
            </a:r>
            <a:r>
              <a:rPr lang="it-IT" sz="2800" dirty="0">
                <a:latin typeface="Georgia" panose="02040502050405020303" pitchFamily="18" charset="0"/>
              </a:rPr>
              <a:t> life </a:t>
            </a:r>
            <a:r>
              <a:rPr lang="it-IT" sz="2800" dirty="0" err="1">
                <a:latin typeface="Georgia" panose="02040502050405020303" pitchFamily="18" charset="0"/>
              </a:rPr>
              <a:t>should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never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distort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fundamental</a:t>
            </a:r>
            <a:r>
              <a:rPr lang="it-IT" sz="2800" dirty="0">
                <a:latin typeface="Georgia" panose="02040502050405020303" pitchFamily="18" charset="0"/>
              </a:rPr>
              <a:t> way of living the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charism</a:t>
            </a:r>
            <a:r>
              <a:rPr lang="it-IT" sz="2800" dirty="0">
                <a:latin typeface="Georgia" panose="02040502050405020303" pitchFamily="18" charset="0"/>
              </a:rPr>
              <a:t> in the world. </a:t>
            </a:r>
            <a:r>
              <a:rPr lang="it-IT" sz="2800" dirty="0" err="1">
                <a:latin typeface="Georgia" panose="02040502050405020303" pitchFamily="18" charset="0"/>
              </a:rPr>
              <a:t>But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rather</a:t>
            </a:r>
            <a:r>
              <a:rPr lang="it-IT" sz="2800" dirty="0">
                <a:latin typeface="Georgia" panose="02040502050405020303" pitchFamily="18" charset="0"/>
              </a:rPr>
              <a:t>, the </a:t>
            </a:r>
            <a:r>
              <a:rPr lang="it-IT" sz="2800" dirty="0" err="1">
                <a:latin typeface="Georgia" panose="02040502050405020303" pitchFamily="18" charset="0"/>
              </a:rPr>
              <a:t>fraternal</a:t>
            </a:r>
            <a:r>
              <a:rPr lang="it-IT" sz="2800" dirty="0">
                <a:latin typeface="Georgia" panose="02040502050405020303" pitchFamily="18" charset="0"/>
              </a:rPr>
              <a:t> life </a:t>
            </a:r>
            <a:r>
              <a:rPr lang="it-IT" sz="2800" dirty="0" err="1">
                <a:latin typeface="Georgia" panose="02040502050405020303" pitchFamily="18" charset="0"/>
              </a:rPr>
              <a:t>should</a:t>
            </a:r>
            <a:r>
              <a:rPr lang="it-IT" sz="2800" dirty="0">
                <a:latin typeface="Georgia" panose="02040502050405020303" pitchFamily="18" charset="0"/>
              </a:rPr>
              <a:t> be a </a:t>
            </a:r>
            <a:r>
              <a:rPr lang="it-IT" sz="2800" dirty="0" err="1">
                <a:latin typeface="Georgia" panose="02040502050405020303" pitchFamily="18" charset="0"/>
              </a:rPr>
              <a:t>resource</a:t>
            </a:r>
            <a:r>
              <a:rPr lang="it-IT" sz="2800" dirty="0">
                <a:latin typeface="Georgia" panose="02040502050405020303" pitchFamily="18" charset="0"/>
              </a:rPr>
              <a:t> from </a:t>
            </a:r>
            <a:r>
              <a:rPr lang="it-IT" sz="2800" dirty="0" err="1">
                <a:latin typeface="Georgia" panose="02040502050405020303" pitchFamily="18" charset="0"/>
              </a:rPr>
              <a:t>which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all</a:t>
            </a:r>
            <a:r>
              <a:rPr lang="it-IT" sz="2800" dirty="0">
                <a:latin typeface="Georgia" panose="02040502050405020303" pitchFamily="18" charset="0"/>
              </a:rPr>
              <a:t> OFS </a:t>
            </a:r>
            <a:r>
              <a:rPr lang="it-IT" sz="2800" dirty="0" err="1">
                <a:latin typeface="Georgia" panose="02040502050405020303" pitchFamily="18" charset="0"/>
              </a:rPr>
              <a:t>members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able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know</a:t>
            </a:r>
            <a:r>
              <a:rPr lang="it-IT" sz="2800" dirty="0">
                <a:latin typeface="Georgia" panose="02040502050405020303" pitchFamily="18" charset="0"/>
              </a:rPr>
              <a:t>  and serve Christ </a:t>
            </a:r>
            <a:r>
              <a:rPr lang="it-IT" sz="2800" dirty="0" err="1">
                <a:latin typeface="Georgia" panose="02040502050405020303" pitchFamily="18" charset="0"/>
              </a:rPr>
              <a:t>through</a:t>
            </a:r>
            <a:r>
              <a:rPr lang="it-IT" sz="2800" dirty="0">
                <a:latin typeface="Georgia" panose="02040502050405020303" pitchFamily="18" charset="0"/>
              </a:rPr>
              <a:t> their </a:t>
            </a:r>
            <a:r>
              <a:rPr lang="it-IT" sz="2800" dirty="0" err="1">
                <a:latin typeface="Georgia" panose="02040502050405020303" pitchFamily="18" charset="0"/>
              </a:rPr>
              <a:t>brothers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sisters</a:t>
            </a:r>
            <a:r>
              <a:rPr lang="it-IT" sz="2800" dirty="0">
                <a:latin typeface="Georgia" panose="02040502050405020303" pitchFamily="18" charset="0"/>
              </a:rPr>
              <a:t> in the world.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812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932BE39-257D-D54E-A638-A02188D94003}"/>
              </a:ext>
            </a:extLst>
          </p:cNvPr>
          <p:cNvSpPr/>
          <p:nvPr/>
        </p:nvSpPr>
        <p:spPr>
          <a:xfrm>
            <a:off x="987971" y="0"/>
            <a:ext cx="1037371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AB7D8D5-5AFE-0740-9C05-781082639476}"/>
              </a:ext>
            </a:extLst>
          </p:cNvPr>
          <p:cNvSpPr/>
          <p:nvPr/>
        </p:nvSpPr>
        <p:spPr>
          <a:xfrm>
            <a:off x="987971" y="0"/>
            <a:ext cx="10373711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>
                <a:latin typeface="Georgia" panose="02040502050405020303" pitchFamily="18" charset="0"/>
              </a:rPr>
              <a:t>The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charism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embedded</a:t>
            </a:r>
            <a:r>
              <a:rPr lang="it-IT" sz="2800" dirty="0">
                <a:latin typeface="Georgia" panose="02040502050405020303" pitchFamily="18" charset="0"/>
              </a:rPr>
              <a:t> in the </a:t>
            </a:r>
            <a:r>
              <a:rPr lang="it-IT" sz="2800" dirty="0" err="1">
                <a:latin typeface="Georgia" panose="02040502050405020303" pitchFamily="18" charset="0"/>
              </a:rPr>
              <a:t>scripture</a:t>
            </a:r>
            <a:r>
              <a:rPr lang="it-IT" sz="2800" dirty="0">
                <a:latin typeface="Georgia" panose="02040502050405020303" pitchFamily="18" charset="0"/>
              </a:rPr>
              <a:t>, so </a:t>
            </a:r>
            <a:r>
              <a:rPr lang="it-IT" sz="2800" dirty="0" err="1">
                <a:latin typeface="Georgia" panose="02040502050405020303" pitchFamily="18" charset="0"/>
              </a:rPr>
              <a:t>if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scripture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has</a:t>
            </a:r>
            <a:r>
              <a:rPr lang="it-IT" sz="2800" dirty="0">
                <a:latin typeface="Georgia" panose="02040502050405020303" pitchFamily="18" charset="0"/>
              </a:rPr>
              <a:t> an impact in </a:t>
            </a:r>
            <a:r>
              <a:rPr lang="it-IT" sz="2800" dirty="0" err="1">
                <a:latin typeface="Georgia" panose="02040502050405020303" pitchFamily="18" charset="0"/>
              </a:rPr>
              <a:t>our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lives</a:t>
            </a:r>
            <a:r>
              <a:rPr lang="it-IT" sz="2800" dirty="0">
                <a:latin typeface="Georgia" panose="02040502050405020303" pitchFamily="18" charset="0"/>
              </a:rPr>
              <a:t>, in turn, </a:t>
            </a:r>
            <a:r>
              <a:rPr lang="it-IT" sz="2800" dirty="0" err="1">
                <a:latin typeface="Georgia" panose="02040502050405020303" pitchFamily="18" charset="0"/>
              </a:rPr>
              <a:t>our</a:t>
            </a:r>
            <a:r>
              <a:rPr lang="it-IT" sz="2800" dirty="0">
                <a:latin typeface="Georgia" panose="02040502050405020303" pitchFamily="18" charset="0"/>
              </a:rPr>
              <a:t> life </a:t>
            </a:r>
            <a:r>
              <a:rPr lang="it-IT" sz="2800" dirty="0" err="1">
                <a:latin typeface="Georgia" panose="02040502050405020303" pitchFamily="18" charset="0"/>
              </a:rPr>
              <a:t>should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have</a:t>
            </a:r>
            <a:r>
              <a:rPr lang="it-IT" sz="2800" dirty="0">
                <a:latin typeface="Georgia" panose="02040502050405020303" pitchFamily="18" charset="0"/>
              </a:rPr>
              <a:t> an impact on the society </a:t>
            </a:r>
            <a:r>
              <a:rPr lang="it-IT" sz="2800" dirty="0" err="1">
                <a:latin typeface="Georgia" panose="02040502050405020303" pitchFamily="18" charset="0"/>
              </a:rPr>
              <a:t>we</a:t>
            </a:r>
            <a:r>
              <a:rPr lang="it-IT" sz="2800" dirty="0">
                <a:latin typeface="Georgia" panose="02040502050405020303" pitchFamily="18" charset="0"/>
              </a:rPr>
              <a:t> live in. The life of the OFS </a:t>
            </a:r>
            <a:r>
              <a:rPr lang="it-IT" sz="2800" dirty="0" err="1">
                <a:latin typeface="Georgia" panose="02040502050405020303" pitchFamily="18" charset="0"/>
              </a:rPr>
              <a:t>members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should</a:t>
            </a:r>
            <a:r>
              <a:rPr lang="it-IT" sz="2800" dirty="0">
                <a:latin typeface="Georgia" panose="02040502050405020303" pitchFamily="18" charset="0"/>
              </a:rPr>
              <a:t> be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giving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flesh</a:t>
            </a:r>
            <a:r>
              <a:rPr lang="it-IT" sz="2800" dirty="0">
                <a:latin typeface="Georgia" panose="02040502050405020303" pitchFamily="18" charset="0"/>
              </a:rPr>
              <a:t> to the gospel </a:t>
            </a:r>
            <a:r>
              <a:rPr lang="it-IT" sz="2800" dirty="0" err="1">
                <a:latin typeface="Georgia" panose="02040502050405020303" pitchFamily="18" charset="0"/>
              </a:rPr>
              <a:t>vision</a:t>
            </a:r>
            <a:r>
              <a:rPr lang="it-IT" sz="2800" dirty="0">
                <a:latin typeface="Georgia" panose="02040502050405020303" pitchFamily="18" charset="0"/>
              </a:rPr>
              <a:t> for </a:t>
            </a:r>
            <a:r>
              <a:rPr lang="it-IT" sz="2800" dirty="0" err="1">
                <a:latin typeface="Georgia" panose="02040502050405020303" pitchFamily="18" charset="0"/>
              </a:rPr>
              <a:t>those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who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seek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know</a:t>
            </a:r>
            <a:r>
              <a:rPr lang="it-IT" sz="2800" dirty="0">
                <a:latin typeface="Georgia" panose="02040502050405020303" pitchFamily="18" charset="0"/>
              </a:rPr>
              <a:t> and love of </a:t>
            </a:r>
            <a:r>
              <a:rPr lang="it-IT" sz="2800" dirty="0" err="1">
                <a:latin typeface="Georgia" panose="02040502050405020303" pitchFamily="18" charset="0"/>
              </a:rPr>
              <a:t>God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People </a:t>
            </a:r>
            <a:r>
              <a:rPr lang="it-IT" sz="2800" dirty="0" err="1">
                <a:latin typeface="Georgia" panose="02040502050405020303" pitchFamily="18" charset="0"/>
              </a:rPr>
              <a:t>want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see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find</a:t>
            </a:r>
            <a:r>
              <a:rPr lang="it-IT" sz="2800" dirty="0">
                <a:latin typeface="Georgia" panose="02040502050405020303" pitchFamily="18" charset="0"/>
              </a:rPr>
              <a:t> in the </a:t>
            </a:r>
            <a:r>
              <a:rPr lang="it-IT" sz="2800" dirty="0" err="1">
                <a:latin typeface="Georgia" panose="02040502050405020303" pitchFamily="18" charset="0"/>
              </a:rPr>
              <a:t>secular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franciscans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real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joy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brothers</a:t>
            </a:r>
            <a:r>
              <a:rPr lang="it-IT" sz="2800" dirty="0">
                <a:latin typeface="Georgia" panose="02040502050405020303" pitchFamily="18" charset="0"/>
              </a:rPr>
              <a:t>, and </a:t>
            </a:r>
            <a:r>
              <a:rPr lang="it-IT" sz="2800" dirty="0" err="1">
                <a:latin typeface="Georgia" panose="02040502050405020303" pitchFamily="18" charset="0"/>
              </a:rPr>
              <a:t>sisters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not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only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profess</a:t>
            </a:r>
            <a:r>
              <a:rPr lang="it-IT" sz="2800" dirty="0">
                <a:latin typeface="Georgia" panose="02040502050405020303" pitchFamily="18" charset="0"/>
              </a:rPr>
              <a:t> the gospel life </a:t>
            </a:r>
            <a:r>
              <a:rPr lang="it-IT" sz="2800" dirty="0" err="1">
                <a:latin typeface="Georgia" panose="02040502050405020303" pitchFamily="18" charset="0"/>
              </a:rPr>
              <a:t>but</a:t>
            </a:r>
            <a:r>
              <a:rPr lang="it-IT" sz="2800" dirty="0">
                <a:latin typeface="Georgia" panose="02040502050405020303" pitchFamily="18" charset="0"/>
              </a:rPr>
              <a:t> their </a:t>
            </a:r>
            <a:r>
              <a:rPr lang="it-IT" sz="2800" dirty="0" err="1">
                <a:latin typeface="Georgia" panose="02040502050405020303" pitchFamily="18" charset="0"/>
              </a:rPr>
              <a:t>own</a:t>
            </a:r>
            <a:r>
              <a:rPr lang="it-IT" sz="2800" dirty="0">
                <a:latin typeface="Georgia" panose="02040502050405020303" pitchFamily="18" charset="0"/>
              </a:rPr>
              <a:t> life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fully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interpreted</a:t>
            </a:r>
            <a:r>
              <a:rPr lang="it-IT" sz="2800" dirty="0">
                <a:latin typeface="Georgia" panose="02040502050405020303" pitchFamily="18" charset="0"/>
              </a:rPr>
              <a:t> from gospel </a:t>
            </a:r>
            <a:r>
              <a:rPr lang="it-IT" sz="2800" dirty="0" err="1">
                <a:latin typeface="Georgia" panose="02040502050405020303" pitchFamily="18" charset="0"/>
              </a:rPr>
              <a:t>perspectives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charism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has</a:t>
            </a:r>
            <a:r>
              <a:rPr lang="it-IT" sz="2800" dirty="0">
                <a:latin typeface="Georgia" panose="02040502050405020303" pitchFamily="18" charset="0"/>
              </a:rPr>
              <a:t> to be </a:t>
            </a:r>
            <a:r>
              <a:rPr lang="it-IT" sz="2800" dirty="0" err="1">
                <a:latin typeface="Georgia" panose="02040502050405020303" pitchFamily="18" charset="0"/>
              </a:rPr>
              <a:t>seen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ordinary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circumstances</a:t>
            </a:r>
            <a:r>
              <a:rPr lang="it-IT" sz="2800" dirty="0">
                <a:latin typeface="Georgia" panose="02040502050405020303" pitchFamily="18" charset="0"/>
              </a:rPr>
              <a:t> of life </a:t>
            </a:r>
            <a:r>
              <a:rPr lang="it-IT" sz="2800" dirty="0" err="1">
                <a:latin typeface="Georgia" panose="02040502050405020303" pitchFamily="18" charset="0"/>
              </a:rPr>
              <a:t>not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only</a:t>
            </a:r>
            <a:r>
              <a:rPr lang="it-IT" sz="2800" dirty="0">
                <a:latin typeface="Georgia" panose="02040502050405020303" pitchFamily="18" charset="0"/>
              </a:rPr>
              <a:t> in the </a:t>
            </a:r>
            <a:r>
              <a:rPr lang="it-IT" sz="2800" dirty="0" err="1">
                <a:latin typeface="Georgia" panose="02040502050405020303" pitchFamily="18" charset="0"/>
              </a:rPr>
              <a:t>fraternity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meetings</a:t>
            </a:r>
            <a:r>
              <a:rPr lang="it-IT" sz="2800" dirty="0">
                <a:latin typeface="Georgia" panose="02040502050405020303" pitchFamily="18" charset="0"/>
              </a:rPr>
              <a:t>. «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the world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is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our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cloister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» </a:t>
            </a:r>
            <a:r>
              <a:rPr lang="it-IT" sz="2800" dirty="0" err="1">
                <a:latin typeface="Georgia" panose="02040502050405020303" pitchFamily="18" charset="0"/>
              </a:rPr>
              <a:t>religious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secular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Franciscans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alike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we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all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invited</a:t>
            </a:r>
            <a:r>
              <a:rPr lang="it-IT" sz="2800" dirty="0">
                <a:latin typeface="Georgia" panose="02040502050405020303" pitchFamily="18" charset="0"/>
              </a:rPr>
              <a:t> to live </a:t>
            </a:r>
            <a:r>
              <a:rPr lang="it-IT" sz="2800" dirty="0" err="1">
                <a:latin typeface="Georgia" panose="02040502050405020303" pitchFamily="18" charset="0"/>
              </a:rPr>
              <a:t>our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charism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not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behind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walls</a:t>
            </a:r>
            <a:r>
              <a:rPr lang="it-IT" sz="2800" dirty="0">
                <a:latin typeface="Georgia" panose="02040502050405020303" pitchFamily="18" charset="0"/>
              </a:rPr>
              <a:t> of the </a:t>
            </a:r>
            <a:r>
              <a:rPr lang="it-IT" sz="2800" dirty="0" err="1">
                <a:latin typeface="Georgia" panose="02040502050405020303" pitchFamily="18" charset="0"/>
              </a:rPr>
              <a:t>fraternities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but</a:t>
            </a:r>
            <a:r>
              <a:rPr lang="it-IT" sz="2800" dirty="0">
                <a:latin typeface="Georgia" panose="02040502050405020303" pitchFamily="18" charset="0"/>
              </a:rPr>
              <a:t> in the world </a:t>
            </a:r>
            <a:r>
              <a:rPr lang="it-IT" sz="2800" dirty="0" err="1">
                <a:latin typeface="Georgia" panose="02040502050405020303" pitchFamily="18" charset="0"/>
              </a:rPr>
              <a:t>at</a:t>
            </a:r>
            <a:r>
              <a:rPr lang="it-IT" sz="2800" dirty="0">
                <a:latin typeface="Georgia" panose="02040502050405020303" pitchFamily="18" charset="0"/>
              </a:rPr>
              <a:t> large.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602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3E64BB57-C8EF-DD46-97D1-7A21E2EB7D0C}"/>
              </a:ext>
            </a:extLst>
          </p:cNvPr>
          <p:cNvSpPr/>
          <p:nvPr/>
        </p:nvSpPr>
        <p:spPr>
          <a:xfrm>
            <a:off x="1008993" y="0"/>
            <a:ext cx="103526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7E8E977-1C54-994B-A29B-CD3A8EDFCC8B}"/>
              </a:ext>
            </a:extLst>
          </p:cNvPr>
          <p:cNvSpPr/>
          <p:nvPr/>
        </p:nvSpPr>
        <p:spPr>
          <a:xfrm>
            <a:off x="1008993" y="0"/>
            <a:ext cx="10352690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>
                <a:latin typeface="Georgia" panose="02040502050405020303" pitchFamily="18" charset="0"/>
              </a:rPr>
              <a:t>The </a:t>
            </a:r>
            <a:r>
              <a:rPr lang="it-IT" sz="2800" dirty="0" err="1">
                <a:latin typeface="Georgia" panose="02040502050405020303" pitchFamily="18" charset="0"/>
              </a:rPr>
              <a:t>fraternity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should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equip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members</a:t>
            </a:r>
            <a:r>
              <a:rPr lang="it-IT" sz="2800" dirty="0">
                <a:latin typeface="Georgia" panose="02040502050405020303" pitchFamily="18" charset="0"/>
              </a:rPr>
              <a:t> with  </a:t>
            </a:r>
            <a:r>
              <a:rPr lang="it-IT" sz="2800" dirty="0" err="1">
                <a:latin typeface="Georgia" panose="02040502050405020303" pitchFamily="18" charset="0"/>
              </a:rPr>
              <a:t>fundamental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tools</a:t>
            </a:r>
            <a:r>
              <a:rPr lang="it-IT" sz="2800" dirty="0">
                <a:latin typeface="Georgia" panose="02040502050405020303" pitchFamily="18" charset="0"/>
              </a:rPr>
              <a:t>.</a:t>
            </a: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By </a:t>
            </a:r>
            <a:r>
              <a:rPr lang="it-IT" sz="2800" dirty="0" err="1">
                <a:latin typeface="Georgia" panose="02040502050405020303" pitchFamily="18" charset="0"/>
              </a:rPr>
              <a:t>empowering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its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members</a:t>
            </a:r>
            <a:r>
              <a:rPr lang="it-IT" sz="2800" dirty="0">
                <a:latin typeface="Georgia" panose="02040502050405020303" pitchFamily="18" charset="0"/>
              </a:rPr>
              <a:t> with the </a:t>
            </a:r>
            <a:r>
              <a:rPr lang="it-IT" sz="2800" dirty="0" err="1">
                <a:latin typeface="Georgia" panose="02040502050405020303" pitchFamily="18" charset="0"/>
              </a:rPr>
              <a:t>knowledge</a:t>
            </a:r>
            <a:r>
              <a:rPr lang="it-IT" sz="2800" dirty="0">
                <a:latin typeface="Georgia" panose="02040502050405020303" pitchFamily="18" charset="0"/>
              </a:rPr>
              <a:t> of their </a:t>
            </a:r>
            <a:r>
              <a:rPr lang="it-IT" sz="2800" dirty="0" err="1">
                <a:latin typeface="Georgia" panose="02040502050405020303" pitchFamily="18" charset="0"/>
              </a:rPr>
              <a:t>founder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  <a:r>
              <a:rPr lang="it-IT" sz="2800" dirty="0" err="1">
                <a:latin typeface="Georgia" panose="02040502050405020303" pitchFamily="18" charset="0"/>
              </a:rPr>
              <a:t>Helping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each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member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realize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God’s</a:t>
            </a:r>
            <a:r>
              <a:rPr lang="it-IT" sz="2800" dirty="0">
                <a:latin typeface="Georgia" panose="02040502050405020303" pitchFamily="18" charset="0"/>
              </a:rPr>
              <a:t> call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personal </a:t>
            </a:r>
            <a:r>
              <a:rPr lang="it-IT" sz="2800" dirty="0" err="1">
                <a:latin typeface="Georgia" panose="02040502050405020303" pitchFamily="18" charset="0"/>
              </a:rPr>
              <a:t>but</a:t>
            </a:r>
            <a:r>
              <a:rPr lang="it-IT" sz="2800" dirty="0">
                <a:latin typeface="Georgia" panose="02040502050405020303" pitchFamily="18" charset="0"/>
              </a:rPr>
              <a:t> for the benefit of </a:t>
            </a:r>
            <a:r>
              <a:rPr lang="it-IT" sz="2800" dirty="0" err="1">
                <a:latin typeface="Georgia" panose="02040502050405020303" pitchFamily="18" charset="0"/>
              </a:rPr>
              <a:t>others</a:t>
            </a:r>
            <a:r>
              <a:rPr lang="it-IT" sz="2800" dirty="0">
                <a:latin typeface="Georgia" panose="02040502050405020303" pitchFamily="18" charset="0"/>
              </a:rPr>
              <a:t> - ‘love of </a:t>
            </a:r>
            <a:r>
              <a:rPr lang="it-IT" sz="2800" dirty="0" err="1">
                <a:latin typeface="Georgia" panose="02040502050405020303" pitchFamily="18" charset="0"/>
              </a:rPr>
              <a:t>God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neighbour</a:t>
            </a:r>
            <a:r>
              <a:rPr lang="it-IT" sz="2800" dirty="0">
                <a:latin typeface="Georgia" panose="02040502050405020303" pitchFamily="18" charset="0"/>
              </a:rPr>
              <a:t>’.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 err="1">
                <a:latin typeface="Georgia" panose="02040502050405020303" pitchFamily="18" charset="0"/>
              </a:rPr>
              <a:t>It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in the </a:t>
            </a:r>
            <a:r>
              <a:rPr lang="it-IT" sz="2800" dirty="0" err="1">
                <a:latin typeface="Georgia" panose="02040502050405020303" pitchFamily="18" charset="0"/>
              </a:rPr>
              <a:t>fraternity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each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member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learns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appreciate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brother</a:t>
            </a:r>
            <a:r>
              <a:rPr lang="it-IT" sz="2800" dirty="0">
                <a:latin typeface="Georgia" panose="02040502050405020303" pitchFamily="18" charset="0"/>
              </a:rPr>
              <a:t> or </a:t>
            </a:r>
            <a:r>
              <a:rPr lang="it-IT" sz="2800" dirty="0" err="1">
                <a:latin typeface="Georgia" panose="02040502050405020303" pitchFamily="18" charset="0"/>
              </a:rPr>
              <a:t>sisters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are. To live in </a:t>
            </a:r>
            <a:r>
              <a:rPr lang="it-IT" sz="2800" dirty="0" err="1">
                <a:latin typeface="Georgia" panose="02040502050405020303" pitchFamily="18" charset="0"/>
              </a:rPr>
              <a:t>harmony</a:t>
            </a:r>
            <a:r>
              <a:rPr lang="it-IT" sz="2800" dirty="0">
                <a:latin typeface="Georgia" panose="02040502050405020303" pitchFamily="18" charset="0"/>
              </a:rPr>
              <a:t> with </a:t>
            </a:r>
            <a:r>
              <a:rPr lang="it-IT" sz="2800" dirty="0" err="1">
                <a:latin typeface="Georgia" panose="02040502050405020303" pitchFamily="18" charset="0"/>
              </a:rPr>
              <a:t>others</a:t>
            </a:r>
            <a:r>
              <a:rPr lang="it-IT" sz="2800" dirty="0">
                <a:latin typeface="Georgia" panose="02040502050405020303" pitchFamily="18" charset="0"/>
              </a:rPr>
              <a:t>. To </a:t>
            </a:r>
            <a:r>
              <a:rPr lang="it-IT" sz="2800" dirty="0" err="1">
                <a:latin typeface="Georgia" panose="02040502050405020303" pitchFamily="18" charset="0"/>
              </a:rPr>
              <a:t>embody</a:t>
            </a:r>
            <a:r>
              <a:rPr lang="it-IT" sz="2800" dirty="0">
                <a:latin typeface="Georgia" panose="02040502050405020303" pitchFamily="18" charset="0"/>
              </a:rPr>
              <a:t> the Gospel life </a:t>
            </a:r>
            <a:r>
              <a:rPr lang="it-IT" sz="2800" dirty="0" err="1">
                <a:latin typeface="Georgia" panose="02040502050405020303" pitchFamily="18" charset="0"/>
              </a:rPr>
              <a:t>not</a:t>
            </a:r>
            <a:r>
              <a:rPr lang="it-IT" sz="2800" dirty="0">
                <a:latin typeface="Georgia" panose="02040502050405020303" pitchFamily="18" charset="0"/>
              </a:rPr>
              <a:t> for </a:t>
            </a:r>
            <a:r>
              <a:rPr lang="it-IT" sz="2800" dirty="0" err="1">
                <a:latin typeface="Georgia" panose="02040502050405020303" pitchFamily="18" charset="0"/>
              </a:rPr>
              <a:t>oneself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but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also</a:t>
            </a:r>
            <a:r>
              <a:rPr lang="it-IT" sz="2800" dirty="0">
                <a:latin typeface="Georgia" panose="02040502050405020303" pitchFamily="18" charset="0"/>
              </a:rPr>
              <a:t> for </a:t>
            </a:r>
            <a:r>
              <a:rPr lang="it-IT" sz="2800" dirty="0" err="1">
                <a:latin typeface="Georgia" panose="02040502050405020303" pitchFamily="18" charset="0"/>
              </a:rPr>
              <a:t>others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To </a:t>
            </a:r>
            <a:r>
              <a:rPr lang="it-IT" sz="2800" dirty="0" err="1">
                <a:latin typeface="Georgia" panose="02040502050405020303" pitchFamily="18" charset="0"/>
              </a:rPr>
              <a:t>forgive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embrace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others</a:t>
            </a:r>
            <a:r>
              <a:rPr lang="it-IT" sz="2800" dirty="0">
                <a:latin typeface="Georgia" panose="02040502050405020303" pitchFamily="18" charset="0"/>
              </a:rPr>
              <a:t>, to </a:t>
            </a:r>
            <a:r>
              <a:rPr lang="it-IT" sz="2800" dirty="0" err="1">
                <a:latin typeface="Georgia" panose="02040502050405020303" pitchFamily="18" charset="0"/>
              </a:rPr>
              <a:t>bring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peace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among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quareling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brothers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sisters</a:t>
            </a:r>
            <a:r>
              <a:rPr lang="it-IT" sz="2800" dirty="0">
                <a:latin typeface="Georgia" panose="02040502050405020303" pitchFamily="18" charset="0"/>
              </a:rPr>
              <a:t>.  </a:t>
            </a:r>
            <a:r>
              <a:rPr lang="it-IT" sz="2800" dirty="0" err="1">
                <a:latin typeface="Georgia" panose="02040502050405020303" pitchFamily="18" charset="0"/>
              </a:rPr>
              <a:t>These</a:t>
            </a:r>
            <a:r>
              <a:rPr lang="it-IT" sz="2800" dirty="0">
                <a:latin typeface="Georgia" panose="02040502050405020303" pitchFamily="18" charset="0"/>
              </a:rPr>
              <a:t> gospel image </a:t>
            </a:r>
            <a:r>
              <a:rPr lang="it-IT" sz="2800" dirty="0" err="1">
                <a:latin typeface="Georgia" panose="02040502050405020303" pitchFamily="18" charset="0"/>
              </a:rPr>
              <a:t>should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not</a:t>
            </a:r>
            <a:r>
              <a:rPr lang="it-IT" sz="2800" dirty="0">
                <a:latin typeface="Georgia" panose="02040502050405020303" pitchFamily="18" charset="0"/>
              </a:rPr>
              <a:t> be </a:t>
            </a:r>
            <a:r>
              <a:rPr lang="it-IT" sz="2800" dirty="0" err="1">
                <a:latin typeface="Georgia" panose="02040502050405020303" pitchFamily="18" charset="0"/>
              </a:rPr>
              <a:t>confined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within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local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fraternity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but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should</a:t>
            </a:r>
            <a:r>
              <a:rPr lang="it-IT" sz="2800" dirty="0">
                <a:latin typeface="Georgia" panose="02040502050405020303" pitchFamily="18" charset="0"/>
              </a:rPr>
              <a:t> be an image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portraid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beyond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boundaries</a:t>
            </a:r>
            <a:r>
              <a:rPr lang="it-IT" sz="2800" dirty="0">
                <a:latin typeface="Georgia" panose="02040502050405020303" pitchFamily="18" charset="0"/>
              </a:rPr>
              <a:t> of the </a:t>
            </a:r>
            <a:r>
              <a:rPr lang="it-IT" sz="2800" dirty="0" err="1">
                <a:latin typeface="Georgia" panose="02040502050405020303" pitchFamily="18" charset="0"/>
              </a:rPr>
              <a:t>local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fraternity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into</a:t>
            </a:r>
            <a:r>
              <a:rPr lang="it-IT" sz="2800" dirty="0">
                <a:latin typeface="Georgia" panose="02040502050405020303" pitchFamily="18" charset="0"/>
              </a:rPr>
              <a:t> the world.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91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725BC238-C762-4D13-A195-D96782130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9" name="Picture 138">
            <a:extLst>
              <a:ext uri="{FF2B5EF4-FFF2-40B4-BE49-F238E27FC236}">
                <a16:creationId xmlns:a16="http://schemas.microsoft.com/office/drawing/2014/main" id="{E46C2F34-1655-46BB-AA7C-FE1E7C94DE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1" name="Picture 140">
            <a:extLst>
              <a:ext uri="{FF2B5EF4-FFF2-40B4-BE49-F238E27FC236}">
                <a16:creationId xmlns:a16="http://schemas.microsoft.com/office/drawing/2014/main" id="{9E212255-06CB-48A7-8DDC-16BB691C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3" name="Rectangle 142">
            <a:extLst>
              <a:ext uri="{FF2B5EF4-FFF2-40B4-BE49-F238E27FC236}">
                <a16:creationId xmlns:a16="http://schemas.microsoft.com/office/drawing/2014/main" id="{380DDC1E-06A0-46BA-AE64-DBDD05947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339C1BC9-83BE-489D-9B3E-B164525B1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F00FBAF5-0C55-4EC9-9950-7797B8DF7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761" y="0"/>
            <a:ext cx="1038910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6E32C05-328B-4449-9E95-C83E1D471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537" y="219231"/>
            <a:ext cx="5341536" cy="1077229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500" b="1" dirty="0">
                <a:solidFill>
                  <a:srgbClr val="FF0000"/>
                </a:solidFill>
                <a:latin typeface="Georgia" panose="02040502050405020303" pitchFamily="18" charset="0"/>
              </a:rPr>
              <a:t>FRANCIS OF ASSISI AND GOSPEL LIFE</a:t>
            </a:r>
            <a:br>
              <a:rPr lang="it-IT" sz="2500" b="1" dirty="0">
                <a:solidFill>
                  <a:srgbClr val="FF0000"/>
                </a:solidFill>
                <a:latin typeface="Georgia" panose="02040502050405020303" pitchFamily="18" charset="0"/>
              </a:rPr>
            </a:br>
            <a:r>
              <a:rPr lang="it-IT" sz="2500" dirty="0">
                <a:latin typeface="Georgia" panose="02040502050405020303" pitchFamily="18" charset="0"/>
              </a:rPr>
              <a:t>(.</a:t>
            </a:r>
            <a:r>
              <a:rPr lang="it-IT" sz="2500" dirty="0" err="1">
                <a:latin typeface="Georgia" panose="02040502050405020303" pitchFamily="18" charset="0"/>
              </a:rPr>
              <a:t>Mat</a:t>
            </a:r>
            <a:r>
              <a:rPr lang="it-IT" sz="2500" dirty="0">
                <a:latin typeface="Georgia" panose="02040502050405020303" pitchFamily="18" charset="0"/>
              </a:rPr>
              <a:t> 16:13-20; </a:t>
            </a:r>
            <a:r>
              <a:rPr lang="it-IT" sz="2500" dirty="0" err="1">
                <a:latin typeface="Georgia" panose="02040502050405020303" pitchFamily="18" charset="0"/>
              </a:rPr>
              <a:t>Mk</a:t>
            </a:r>
            <a:r>
              <a:rPr lang="it-IT" sz="2500" dirty="0">
                <a:latin typeface="Georgia" panose="02040502050405020303" pitchFamily="18" charset="0"/>
              </a:rPr>
              <a:t> 8:27-30)</a:t>
            </a:r>
            <a:endParaRPr lang="it-IT" sz="25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7A522B-9D9B-0649-8E23-68400C3C8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628" y="1133395"/>
            <a:ext cx="5408445" cy="5721887"/>
          </a:xfrm>
        </p:spPr>
        <p:txBody>
          <a:bodyPr vert="horz">
            <a:noAutofit/>
          </a:bodyPr>
          <a:lstStyle/>
          <a:p>
            <a:pPr marL="0" indent="0" algn="just">
              <a:buNone/>
            </a:pPr>
            <a:r>
              <a:rPr lang="it-IT" sz="2500" dirty="0" err="1">
                <a:latin typeface="Georgia" panose="02040502050405020303" pitchFamily="18" charset="0"/>
              </a:rPr>
              <a:t>Jesus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deliberately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asked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his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disciples</a:t>
            </a:r>
            <a:r>
              <a:rPr lang="it-IT" sz="2500" dirty="0">
                <a:latin typeface="Georgia" panose="02040502050405020303" pitchFamily="18" charset="0"/>
              </a:rPr>
              <a:t>  «</a:t>
            </a:r>
            <a:r>
              <a:rPr lang="it-IT" sz="2500" dirty="0" err="1">
                <a:solidFill>
                  <a:srgbClr val="00B0F0"/>
                </a:solidFill>
                <a:latin typeface="Georgia" panose="02040502050405020303" pitchFamily="18" charset="0"/>
              </a:rPr>
              <a:t>Who</a:t>
            </a:r>
            <a:r>
              <a:rPr lang="it-IT" sz="2500" dirty="0">
                <a:solidFill>
                  <a:srgbClr val="00B0F0"/>
                </a:solidFill>
                <a:latin typeface="Georgia" panose="02040502050405020303" pitchFamily="18" charset="0"/>
              </a:rPr>
              <a:t> do </a:t>
            </a:r>
            <a:r>
              <a:rPr lang="it-IT" sz="2500" dirty="0" err="1">
                <a:solidFill>
                  <a:srgbClr val="00B0F0"/>
                </a:solidFill>
                <a:latin typeface="Georgia" panose="02040502050405020303" pitchFamily="18" charset="0"/>
              </a:rPr>
              <a:t>people</a:t>
            </a:r>
            <a:r>
              <a:rPr lang="it-IT" sz="25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500" dirty="0" err="1">
                <a:solidFill>
                  <a:srgbClr val="00B0F0"/>
                </a:solidFill>
                <a:latin typeface="Georgia" panose="02040502050405020303" pitchFamily="18" charset="0"/>
              </a:rPr>
              <a:t>say</a:t>
            </a:r>
            <a:r>
              <a:rPr lang="it-IT" sz="2500" dirty="0">
                <a:solidFill>
                  <a:srgbClr val="00B0F0"/>
                </a:solidFill>
                <a:latin typeface="Georgia" panose="02040502050405020303" pitchFamily="18" charset="0"/>
              </a:rPr>
              <a:t> the Son of Man </a:t>
            </a:r>
            <a:r>
              <a:rPr lang="it-IT" sz="2500" dirty="0" err="1">
                <a:solidFill>
                  <a:srgbClr val="00B0F0"/>
                </a:solidFill>
                <a:latin typeface="Georgia" panose="02040502050405020303" pitchFamily="18" charset="0"/>
              </a:rPr>
              <a:t>is</a:t>
            </a:r>
            <a:r>
              <a:rPr lang="it-IT" sz="2500" dirty="0">
                <a:solidFill>
                  <a:srgbClr val="00B0F0"/>
                </a:solidFill>
                <a:latin typeface="Georgia" panose="02040502050405020303" pitchFamily="18" charset="0"/>
              </a:rPr>
              <a:t>? </a:t>
            </a:r>
            <a:endParaRPr lang="it-IT" sz="2500" dirty="0">
              <a:latin typeface="Georgia" panose="020405020504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500" dirty="0" err="1">
                <a:latin typeface="Georgia" panose="02040502050405020303" pitchFamily="18" charset="0"/>
              </a:rPr>
              <a:t>Jesus</a:t>
            </a:r>
            <a:r>
              <a:rPr lang="it-IT" sz="2500" dirty="0">
                <a:latin typeface="Georgia" panose="02040502050405020303" pitchFamily="18" charset="0"/>
              </a:rPr>
              <a:t> provocative </a:t>
            </a:r>
            <a:r>
              <a:rPr lang="it-IT" sz="2500" dirty="0" err="1">
                <a:latin typeface="Georgia" panose="02040502050405020303" pitchFamily="18" charset="0"/>
              </a:rPr>
              <a:t>question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helped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all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his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disciples</a:t>
            </a:r>
            <a:r>
              <a:rPr lang="it-IT" sz="2500" dirty="0">
                <a:latin typeface="Georgia" panose="02040502050405020303" pitchFamily="18" charset="0"/>
              </a:rPr>
              <a:t> to </a:t>
            </a:r>
            <a:r>
              <a:rPr lang="it-IT" sz="2500" dirty="0" err="1">
                <a:latin typeface="Georgia" panose="02040502050405020303" pitchFamily="18" charset="0"/>
              </a:rPr>
              <a:t>examine</a:t>
            </a:r>
            <a:r>
              <a:rPr lang="it-IT" sz="2500" dirty="0">
                <a:latin typeface="Georgia" panose="02040502050405020303" pitchFamily="18" charset="0"/>
              </a:rPr>
              <a:t>  </a:t>
            </a:r>
            <a:r>
              <a:rPr lang="it-IT" sz="2500" dirty="0" err="1">
                <a:latin typeface="Georgia" panose="02040502050405020303" pitchFamily="18" charset="0"/>
              </a:rPr>
              <a:t>themselves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about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their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relationship</a:t>
            </a:r>
            <a:r>
              <a:rPr lang="it-IT" sz="2500" dirty="0">
                <a:latin typeface="Georgia" panose="02040502050405020303" pitchFamily="18" charset="0"/>
              </a:rPr>
              <a:t> and </a:t>
            </a:r>
            <a:r>
              <a:rPr lang="it-IT" sz="2500" dirty="0" err="1">
                <a:latin typeface="Georgia" panose="02040502050405020303" pitchFamily="18" charset="0"/>
              </a:rPr>
              <a:t>knowledge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about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Him</a:t>
            </a:r>
            <a:r>
              <a:rPr lang="it-IT" sz="2500" dirty="0">
                <a:latin typeface="Georgia" panose="02040502050405020303" pitchFamily="18" charset="0"/>
              </a:rPr>
              <a:t>.  And </a:t>
            </a:r>
            <a:r>
              <a:rPr lang="it-IT" sz="2500" dirty="0" err="1">
                <a:latin typeface="Georgia" panose="02040502050405020303" pitchFamily="18" charset="0"/>
              </a:rPr>
              <a:t>like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any</a:t>
            </a:r>
            <a:r>
              <a:rPr lang="it-IT" sz="2500" dirty="0">
                <a:latin typeface="Georgia" panose="02040502050405020303" pitchFamily="18" charset="0"/>
              </a:rPr>
              <a:t> of </a:t>
            </a:r>
            <a:r>
              <a:rPr lang="it-IT" sz="2500" dirty="0" err="1">
                <a:latin typeface="Georgia" panose="02040502050405020303" pitchFamily="18" charset="0"/>
              </a:rPr>
              <a:t>us</a:t>
            </a:r>
            <a:r>
              <a:rPr lang="it-IT" sz="2500" dirty="0">
                <a:latin typeface="Georgia" panose="02040502050405020303" pitchFamily="18" charset="0"/>
              </a:rPr>
              <a:t>, the </a:t>
            </a:r>
            <a:r>
              <a:rPr lang="it-IT" sz="2500" dirty="0" err="1">
                <a:latin typeface="Georgia" panose="02040502050405020303" pitchFamily="18" charset="0"/>
              </a:rPr>
              <a:t>answer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given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was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not</a:t>
            </a:r>
            <a:r>
              <a:rPr lang="it-IT" sz="2500" dirty="0">
                <a:latin typeface="Georgia" panose="02040502050405020303" pitchFamily="18" charset="0"/>
              </a:rPr>
              <a:t> a personal </a:t>
            </a:r>
            <a:r>
              <a:rPr lang="it-IT" sz="2500" dirty="0" err="1">
                <a:latin typeface="Georgia" panose="02040502050405020303" pitchFamily="18" charset="0"/>
              </a:rPr>
              <a:t>one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but</a:t>
            </a:r>
            <a:r>
              <a:rPr lang="it-IT" sz="2500" dirty="0">
                <a:latin typeface="Georgia" panose="02040502050405020303" pitchFamily="18" charset="0"/>
              </a:rPr>
              <a:t> from </a:t>
            </a:r>
            <a:r>
              <a:rPr lang="it-IT" sz="2500" dirty="0" err="1">
                <a:latin typeface="Georgia" panose="02040502050405020303" pitchFamily="18" charset="0"/>
              </a:rPr>
              <a:t>what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they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have</a:t>
            </a:r>
            <a:r>
              <a:rPr lang="it-IT" sz="2500" dirty="0">
                <a:latin typeface="Georgia" panose="02040502050405020303" pitchFamily="18" charset="0"/>
              </a:rPr>
              <a:t> </a:t>
            </a:r>
            <a:r>
              <a:rPr lang="it-IT" sz="2500" dirty="0" err="1">
                <a:latin typeface="Georgia" panose="02040502050405020303" pitchFamily="18" charset="0"/>
              </a:rPr>
              <a:t>heard</a:t>
            </a:r>
            <a:r>
              <a:rPr lang="it-IT" sz="2500" dirty="0">
                <a:latin typeface="Georgia" panose="02040502050405020303" pitchFamily="18" charset="0"/>
              </a:rPr>
              <a:t> from </a:t>
            </a:r>
            <a:r>
              <a:rPr lang="it-IT" sz="2500" dirty="0" err="1">
                <a:latin typeface="Georgia" panose="02040502050405020303" pitchFamily="18" charset="0"/>
              </a:rPr>
              <a:t>others</a:t>
            </a:r>
            <a:r>
              <a:rPr lang="it-IT" sz="2500" dirty="0">
                <a:latin typeface="Georgia" panose="02040502050405020303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500" dirty="0">
                <a:latin typeface="Georgia" panose="02040502050405020303" pitchFamily="18" charset="0"/>
              </a:rPr>
              <a:t>«</a:t>
            </a:r>
            <a:r>
              <a:rPr lang="it-IT" sz="2500" dirty="0" err="1">
                <a:solidFill>
                  <a:srgbClr val="00B0F0"/>
                </a:solidFill>
                <a:latin typeface="Georgia" panose="02040502050405020303" pitchFamily="18" charset="0"/>
              </a:rPr>
              <a:t>But</a:t>
            </a:r>
            <a:r>
              <a:rPr lang="it-IT" sz="25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500" dirty="0" err="1">
                <a:solidFill>
                  <a:srgbClr val="00B0F0"/>
                </a:solidFill>
                <a:latin typeface="Georgia" panose="02040502050405020303" pitchFamily="18" charset="0"/>
              </a:rPr>
              <a:t>you</a:t>
            </a:r>
            <a:r>
              <a:rPr lang="it-IT" sz="2500" dirty="0">
                <a:solidFill>
                  <a:srgbClr val="00B0F0"/>
                </a:solidFill>
                <a:latin typeface="Georgia" panose="02040502050405020303" pitchFamily="18" charset="0"/>
              </a:rPr>
              <a:t>, </a:t>
            </a:r>
            <a:r>
              <a:rPr lang="it-IT" sz="2500" dirty="0" err="1">
                <a:solidFill>
                  <a:srgbClr val="00B0F0"/>
                </a:solidFill>
                <a:latin typeface="Georgia" panose="02040502050405020303" pitchFamily="18" charset="0"/>
              </a:rPr>
              <a:t>who</a:t>
            </a:r>
            <a:r>
              <a:rPr lang="it-IT" sz="2500" dirty="0">
                <a:solidFill>
                  <a:srgbClr val="00B0F0"/>
                </a:solidFill>
                <a:latin typeface="Georgia" panose="02040502050405020303" pitchFamily="18" charset="0"/>
              </a:rPr>
              <a:t> do </a:t>
            </a:r>
            <a:r>
              <a:rPr lang="it-IT" sz="2500" dirty="0" err="1">
                <a:solidFill>
                  <a:srgbClr val="00B0F0"/>
                </a:solidFill>
                <a:latin typeface="Georgia" panose="02040502050405020303" pitchFamily="18" charset="0"/>
              </a:rPr>
              <a:t>you</a:t>
            </a:r>
            <a:r>
              <a:rPr lang="it-IT" sz="25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500" dirty="0" err="1">
                <a:solidFill>
                  <a:srgbClr val="00B0F0"/>
                </a:solidFill>
                <a:latin typeface="Georgia" panose="02040502050405020303" pitchFamily="18" charset="0"/>
              </a:rPr>
              <a:t>say</a:t>
            </a:r>
            <a:r>
              <a:rPr lang="it-IT" sz="2500" dirty="0">
                <a:solidFill>
                  <a:srgbClr val="00B0F0"/>
                </a:solidFill>
                <a:latin typeface="Georgia" panose="02040502050405020303" pitchFamily="18" charset="0"/>
              </a:rPr>
              <a:t> I </a:t>
            </a:r>
            <a:r>
              <a:rPr lang="it-IT" sz="2500" dirty="0" err="1">
                <a:solidFill>
                  <a:srgbClr val="00B0F0"/>
                </a:solidFill>
                <a:latin typeface="Georgia" panose="02040502050405020303" pitchFamily="18" charset="0"/>
              </a:rPr>
              <a:t>am</a:t>
            </a:r>
            <a:r>
              <a:rPr lang="it-IT" sz="2500" dirty="0">
                <a:solidFill>
                  <a:srgbClr val="00B0F0"/>
                </a:solidFill>
                <a:latin typeface="Georgia" panose="02040502050405020303" pitchFamily="18" charset="0"/>
              </a:rPr>
              <a:t>?» </a:t>
            </a:r>
            <a:r>
              <a:rPr lang="it-IT" sz="2500" dirty="0" err="1">
                <a:solidFill>
                  <a:srgbClr val="00B0F0"/>
                </a:solidFill>
                <a:latin typeface="Georgia" panose="02040502050405020303" pitchFamily="18" charset="0"/>
              </a:rPr>
              <a:t>asked</a:t>
            </a:r>
            <a:r>
              <a:rPr lang="it-IT" sz="25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500" dirty="0" err="1">
                <a:solidFill>
                  <a:srgbClr val="00B0F0"/>
                </a:solidFill>
                <a:latin typeface="Georgia" panose="02040502050405020303" pitchFamily="18" charset="0"/>
              </a:rPr>
              <a:t>Jesus</a:t>
            </a:r>
            <a:r>
              <a:rPr lang="it-IT" sz="2500" dirty="0">
                <a:solidFill>
                  <a:srgbClr val="00B0F0"/>
                </a:solidFill>
                <a:latin typeface="Georgia" panose="02040502050405020303" pitchFamily="18" charset="0"/>
              </a:rPr>
              <a:t>.</a:t>
            </a:r>
          </a:p>
        </p:txBody>
      </p:sp>
      <p:pic>
        <p:nvPicPr>
          <p:cNvPr id="2052" name="Picture 4" descr="Taylor Halverson: The stunning context of when Jesus asked 'Whom do men say  that I am?' - Deseret News">
            <a:extLst>
              <a:ext uri="{FF2B5EF4-FFF2-40B4-BE49-F238E27FC236}">
                <a16:creationId xmlns:a16="http://schemas.microsoft.com/office/drawing/2014/main" id="{BA049170-B760-4941-BAE5-F8CA2BB96E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21" r="-1" b="7908"/>
          <a:stretch/>
        </p:blipFill>
        <p:spPr bwMode="auto">
          <a:xfrm>
            <a:off x="6408981" y="646088"/>
            <a:ext cx="4330179" cy="2705071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Visiting Assisi, in the Footsteps of St. Francis | Select Italy Travel">
            <a:extLst>
              <a:ext uri="{FF2B5EF4-FFF2-40B4-BE49-F238E27FC236}">
                <a16:creationId xmlns:a16="http://schemas.microsoft.com/office/drawing/2014/main" id="{9BE00636-68EA-5741-B152-48DC89EDDB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3" r="-2" b="-2"/>
          <a:stretch/>
        </p:blipFill>
        <p:spPr bwMode="auto">
          <a:xfrm>
            <a:off x="6416206" y="3506402"/>
            <a:ext cx="4330179" cy="2705071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Rectangle 148">
            <a:extLst>
              <a:ext uri="{FF2B5EF4-FFF2-40B4-BE49-F238E27FC236}">
                <a16:creationId xmlns:a16="http://schemas.microsoft.com/office/drawing/2014/main" id="{12BC0108-11C3-4CBB-B5D0-7945DB64D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30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EACDEEB5-4F14-FA45-97DF-B44A4B220AFD}"/>
              </a:ext>
            </a:extLst>
          </p:cNvPr>
          <p:cNvSpPr/>
          <p:nvPr/>
        </p:nvSpPr>
        <p:spPr>
          <a:xfrm>
            <a:off x="1008993" y="210207"/>
            <a:ext cx="102633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endParaRPr lang="it-IT" sz="2800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4B6CF543-10F2-F04C-8C50-D4CF11C88C25}"/>
              </a:ext>
            </a:extLst>
          </p:cNvPr>
          <p:cNvSpPr/>
          <p:nvPr/>
        </p:nvSpPr>
        <p:spPr>
          <a:xfrm>
            <a:off x="1008993" y="0"/>
            <a:ext cx="10394731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charism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still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relevant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although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not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itself</a:t>
            </a:r>
            <a:r>
              <a:rPr lang="it-IT" sz="2800" dirty="0">
                <a:latin typeface="Georgia" panose="02040502050405020303" pitchFamily="18" charset="0"/>
              </a:rPr>
              <a:t>.  The world </a:t>
            </a:r>
            <a:r>
              <a:rPr lang="it-IT" sz="2800" dirty="0" err="1">
                <a:latin typeface="Georgia" panose="02040502050405020303" pitchFamily="18" charset="0"/>
              </a:rPr>
              <a:t>needs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fruits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devotional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prayerful</a:t>
            </a:r>
            <a:r>
              <a:rPr lang="it-IT" sz="2800" dirty="0">
                <a:latin typeface="Georgia" panose="02040502050405020303" pitchFamily="18" charset="0"/>
              </a:rPr>
              <a:t>, and </a:t>
            </a:r>
            <a:r>
              <a:rPr lang="it-IT" sz="2800" dirty="0" err="1">
                <a:latin typeface="Georgia" panose="02040502050405020303" pitchFamily="18" charset="0"/>
              </a:rPr>
              <a:t>careful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reading</a:t>
            </a:r>
            <a:r>
              <a:rPr lang="it-IT" sz="2800" dirty="0">
                <a:latin typeface="Georgia" panose="02040502050405020303" pitchFamily="18" charset="0"/>
              </a:rPr>
              <a:t> of the gospel.  </a:t>
            </a: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People </a:t>
            </a:r>
            <a:r>
              <a:rPr lang="it-IT" sz="2800" dirty="0" err="1">
                <a:latin typeface="Georgia" panose="02040502050405020303" pitchFamily="18" charset="0"/>
              </a:rPr>
              <a:t>need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not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hear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only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about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caring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merciful</a:t>
            </a:r>
            <a:r>
              <a:rPr lang="it-IT" sz="2800" dirty="0">
                <a:latin typeface="Georgia" panose="02040502050405020303" pitchFamily="18" charset="0"/>
              </a:rPr>
              <a:t>, and </a:t>
            </a:r>
            <a:r>
              <a:rPr lang="it-IT" sz="2800" dirty="0" err="1">
                <a:latin typeface="Georgia" panose="02040502050405020303" pitchFamily="18" charset="0"/>
              </a:rPr>
              <a:t>loving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God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but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need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experience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God’s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mercy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caring</a:t>
            </a:r>
            <a:r>
              <a:rPr lang="it-IT" sz="2800" dirty="0">
                <a:latin typeface="Georgia" panose="02040502050405020303" pitchFamily="18" charset="0"/>
              </a:rPr>
              <a:t> love </a:t>
            </a:r>
            <a:r>
              <a:rPr lang="it-IT" sz="2800" dirty="0" err="1">
                <a:latin typeface="Georgia" panose="02040502050405020303" pitchFamily="18" charset="0"/>
              </a:rPr>
              <a:t>through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those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who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had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encounter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God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To produce </a:t>
            </a:r>
            <a:r>
              <a:rPr lang="it-IT" sz="2800" dirty="0" err="1">
                <a:latin typeface="Georgia" panose="02040502050405020303" pitchFamily="18" charset="0"/>
              </a:rPr>
              <a:t>good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fruits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one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has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develop</a:t>
            </a:r>
            <a:r>
              <a:rPr lang="it-IT" sz="2800" dirty="0">
                <a:latin typeface="Georgia" panose="02040502050405020303" pitchFamily="18" charset="0"/>
              </a:rPr>
              <a:t> a personal </a:t>
            </a:r>
            <a:r>
              <a:rPr lang="it-IT" sz="2800" dirty="0" err="1">
                <a:latin typeface="Georgia" panose="02040502050405020303" pitchFamily="18" charset="0"/>
              </a:rPr>
              <a:t>relationship</a:t>
            </a:r>
            <a:r>
              <a:rPr lang="it-IT" sz="2800" dirty="0">
                <a:latin typeface="Georgia" panose="02040502050405020303" pitchFamily="18" charset="0"/>
              </a:rPr>
              <a:t> with </a:t>
            </a:r>
            <a:r>
              <a:rPr lang="it-IT" sz="2800" dirty="0" err="1">
                <a:latin typeface="Georgia" panose="02040502050405020303" pitchFamily="18" charset="0"/>
              </a:rPr>
              <a:t>God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through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individual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prayer</a:t>
            </a:r>
            <a:r>
              <a:rPr lang="it-IT" sz="2800" dirty="0">
                <a:latin typeface="Georgia" panose="02040502050405020303" pitchFamily="18" charset="0"/>
              </a:rPr>
              <a:t>. The more </a:t>
            </a:r>
            <a:r>
              <a:rPr lang="it-IT" sz="2800" dirty="0" err="1">
                <a:latin typeface="Georgia" panose="02040502050405020303" pitchFamily="18" charset="0"/>
              </a:rPr>
              <a:t>one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develops</a:t>
            </a:r>
            <a:r>
              <a:rPr lang="it-IT" sz="2800" dirty="0">
                <a:latin typeface="Georgia" panose="02040502050405020303" pitchFamily="18" charset="0"/>
              </a:rPr>
              <a:t> personal </a:t>
            </a:r>
            <a:r>
              <a:rPr lang="it-IT" sz="2800" dirty="0" err="1">
                <a:latin typeface="Georgia" panose="02040502050405020303" pitchFamily="18" charset="0"/>
              </a:rPr>
              <a:t>prayer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remains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faitful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it</a:t>
            </a:r>
            <a:r>
              <a:rPr lang="it-IT" sz="2800" dirty="0">
                <a:latin typeface="Georgia" panose="02040502050405020303" pitchFamily="18" charset="0"/>
              </a:rPr>
              <a:t>, the more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capable</a:t>
            </a:r>
            <a:r>
              <a:rPr lang="it-IT" sz="2800" dirty="0">
                <a:latin typeface="Georgia" panose="02040502050405020303" pitchFamily="18" charset="0"/>
              </a:rPr>
              <a:t>, with the help of </a:t>
            </a:r>
            <a:r>
              <a:rPr lang="it-IT" sz="2800" dirty="0" err="1">
                <a:latin typeface="Georgia" panose="02040502050405020303" pitchFamily="18" charset="0"/>
              </a:rPr>
              <a:t>God</a:t>
            </a:r>
            <a:r>
              <a:rPr lang="it-IT" sz="2800" dirty="0">
                <a:latin typeface="Georgia" panose="02040502050405020303" pitchFamily="18" charset="0"/>
              </a:rPr>
              <a:t>, to </a:t>
            </a:r>
            <a:r>
              <a:rPr lang="it-IT" sz="2800" dirty="0" err="1">
                <a:latin typeface="Georgia" panose="02040502050405020303" pitchFamily="18" charset="0"/>
              </a:rPr>
              <a:t>realize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personal </a:t>
            </a:r>
            <a:r>
              <a:rPr lang="it-IT" sz="2800" dirty="0" err="1">
                <a:latin typeface="Georgia" panose="02040502050405020303" pitchFamily="18" charset="0"/>
              </a:rPr>
              <a:t>prayer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should</a:t>
            </a:r>
            <a:r>
              <a:rPr lang="it-IT" sz="2800" dirty="0">
                <a:latin typeface="Georgia" panose="02040502050405020303" pitchFamily="18" charset="0"/>
              </a:rPr>
              <a:t> be </a:t>
            </a:r>
            <a:r>
              <a:rPr lang="it-IT" sz="2800" dirty="0" err="1">
                <a:latin typeface="Georgia" panose="02040502050405020303" pitchFamily="18" charset="0"/>
              </a:rPr>
              <a:t>driven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into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reaction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towards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sorts</a:t>
            </a:r>
            <a:r>
              <a:rPr lang="it-IT" sz="2800" dirty="0">
                <a:latin typeface="Georgia" panose="02040502050405020303" pitchFamily="18" charset="0"/>
              </a:rPr>
              <a:t> of social </a:t>
            </a:r>
            <a:r>
              <a:rPr lang="it-IT" sz="2800" dirty="0" err="1">
                <a:latin typeface="Georgia" panose="02040502050405020303" pitchFamily="18" charset="0"/>
              </a:rPr>
              <a:t>injustices</a:t>
            </a:r>
            <a:r>
              <a:rPr lang="it-IT" sz="2800" dirty="0">
                <a:latin typeface="Georgia" panose="02040502050405020303" pitchFamily="18" charset="0"/>
              </a:rPr>
              <a:t>  be </a:t>
            </a:r>
            <a:r>
              <a:rPr lang="it-IT" sz="2800" dirty="0" err="1">
                <a:latin typeface="Georgia" panose="02040502050405020303" pitchFamily="18" charset="0"/>
              </a:rPr>
              <a:t>it</a:t>
            </a:r>
            <a:r>
              <a:rPr lang="it-IT" sz="2800" dirty="0">
                <a:latin typeface="Georgia" panose="02040502050405020303" pitchFamily="18" charset="0"/>
              </a:rPr>
              <a:t> in the </a:t>
            </a:r>
            <a:r>
              <a:rPr lang="it-IT" sz="2800" dirty="0" err="1">
                <a:latin typeface="Georgia" panose="02040502050405020303" pitchFamily="18" charset="0"/>
              </a:rPr>
              <a:t>fraternity</a:t>
            </a:r>
            <a:r>
              <a:rPr lang="it-IT" sz="2800" dirty="0">
                <a:latin typeface="Georgia" panose="02040502050405020303" pitchFamily="18" charset="0"/>
              </a:rPr>
              <a:t> or in the world.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804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E7B7855F-C9B9-4744-B78B-36EA6FED93F0}"/>
              </a:ext>
            </a:extLst>
          </p:cNvPr>
          <p:cNvSpPr/>
          <p:nvPr/>
        </p:nvSpPr>
        <p:spPr>
          <a:xfrm>
            <a:off x="1008993" y="0"/>
            <a:ext cx="1031064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E1E475A-DB90-614B-A268-33918FD20ABF}"/>
              </a:ext>
            </a:extLst>
          </p:cNvPr>
          <p:cNvSpPr/>
          <p:nvPr/>
        </p:nvSpPr>
        <p:spPr>
          <a:xfrm>
            <a:off x="1008993" y="0"/>
            <a:ext cx="10384221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>
                <a:latin typeface="Georgia" panose="02040502050405020303" pitchFamily="18" charset="0"/>
              </a:rPr>
              <a:t>‘</a:t>
            </a:r>
            <a:r>
              <a:rPr lang="it-IT" sz="2800" dirty="0" err="1">
                <a:latin typeface="Georgia" panose="02040502050405020303" pitchFamily="18" charset="0"/>
              </a:rPr>
              <a:t>Prayer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connected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actions</a:t>
            </a:r>
            <a:r>
              <a:rPr lang="it-IT" sz="2800" dirty="0">
                <a:latin typeface="Georgia" panose="02040502050405020303" pitchFamily="18" charset="0"/>
              </a:rPr>
              <a:t> and work’. In </a:t>
            </a:r>
            <a:r>
              <a:rPr lang="it-IT" sz="2800" dirty="0" err="1">
                <a:latin typeface="Georgia" panose="02040502050405020303" pitchFamily="18" charset="0"/>
              </a:rPr>
              <a:t>many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different</a:t>
            </a:r>
            <a:r>
              <a:rPr lang="it-IT" sz="2800" dirty="0">
                <a:latin typeface="Georgia" panose="02040502050405020303" pitchFamily="18" charset="0"/>
              </a:rPr>
              <a:t> ways St. Francis </a:t>
            </a:r>
            <a:r>
              <a:rPr lang="it-IT" sz="2800" dirty="0" err="1">
                <a:latin typeface="Georgia" panose="02040502050405020303" pitchFamily="18" charset="0"/>
              </a:rPr>
              <a:t>had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shown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us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prayer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fact</a:t>
            </a:r>
            <a:r>
              <a:rPr lang="it-IT" sz="2800" dirty="0">
                <a:latin typeface="Georgia" panose="02040502050405020303" pitchFamily="18" charset="0"/>
              </a:rPr>
              <a:t> a </a:t>
            </a:r>
            <a:r>
              <a:rPr lang="it-IT" sz="2800" dirty="0" err="1">
                <a:latin typeface="Georgia" panose="02040502050405020303" pitchFamily="18" charset="0"/>
              </a:rPr>
              <a:t>sort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action</a:t>
            </a:r>
            <a:r>
              <a:rPr lang="it-IT" sz="2800" dirty="0">
                <a:latin typeface="Georgia" panose="02040502050405020303" pitchFamily="18" charset="0"/>
              </a:rPr>
              <a:t>. «St. Francis </a:t>
            </a:r>
            <a:r>
              <a:rPr lang="it-IT" sz="2800" dirty="0" err="1">
                <a:latin typeface="Georgia" panose="02040502050405020303" pitchFamily="18" charset="0"/>
              </a:rPr>
              <a:t>constantly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meditated</a:t>
            </a:r>
            <a:r>
              <a:rPr lang="it-IT" sz="2800" dirty="0">
                <a:latin typeface="Georgia" panose="02040502050405020303" pitchFamily="18" charset="0"/>
              </a:rPr>
              <a:t> on the </a:t>
            </a:r>
            <a:r>
              <a:rPr lang="it-IT" sz="2800" dirty="0" err="1">
                <a:latin typeface="Georgia" panose="02040502050405020303" pitchFamily="18" charset="0"/>
              </a:rPr>
              <a:t>Lord’s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words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never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lost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sight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works</a:t>
            </a:r>
            <a:r>
              <a:rPr lang="it-IT" sz="2800" dirty="0">
                <a:latin typeface="Georgia" panose="02040502050405020303" pitchFamily="18" charset="0"/>
              </a:rPr>
              <a:t>»(Benedetto Lino, XIII  OFS General </a:t>
            </a:r>
            <a:r>
              <a:rPr lang="it-IT" sz="2800" dirty="0" err="1">
                <a:latin typeface="Georgia" panose="02040502050405020303" pitchFamily="18" charset="0"/>
              </a:rPr>
              <a:t>chapter</a:t>
            </a:r>
            <a:r>
              <a:rPr lang="it-IT" sz="2800" dirty="0">
                <a:latin typeface="Georgia" panose="02040502050405020303" pitchFamily="18" charset="0"/>
              </a:rPr>
              <a:t>  2011)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«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actions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speak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louder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than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words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» </a:t>
            </a:r>
            <a:r>
              <a:rPr lang="it-IT" sz="2800" dirty="0">
                <a:latin typeface="Georgia" panose="02040502050405020303" pitchFamily="18" charset="0"/>
              </a:rPr>
              <a:t>«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they’ll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know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we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Christians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by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our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love, by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our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love yes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they’ll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know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we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Christians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by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our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love…»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 err="1">
                <a:latin typeface="Georgia" panose="02040502050405020303" pitchFamily="18" charset="0"/>
              </a:rPr>
              <a:t>There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many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brothers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sisters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who</a:t>
            </a:r>
            <a:r>
              <a:rPr lang="it-IT" sz="2800" dirty="0">
                <a:latin typeface="Georgia" panose="02040502050405020303" pitchFamily="18" charset="0"/>
              </a:rPr>
              <a:t> are no </a:t>
            </a:r>
            <a:r>
              <a:rPr lang="it-IT" sz="2800" dirty="0" err="1">
                <a:latin typeface="Georgia" panose="02040502050405020303" pitchFamily="18" charset="0"/>
              </a:rPr>
              <a:t>longer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able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attend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fraternity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meetings</a:t>
            </a:r>
            <a:r>
              <a:rPr lang="it-IT" sz="2800" dirty="0">
                <a:latin typeface="Georgia" panose="02040502050405020303" pitchFamily="18" charset="0"/>
              </a:rPr>
              <a:t>, the so-</a:t>
            </a:r>
            <a:r>
              <a:rPr lang="it-IT" sz="2800" dirty="0" err="1">
                <a:latin typeface="Georgia" panose="02040502050405020303" pitchFamily="18" charset="0"/>
              </a:rPr>
              <a:t>called</a:t>
            </a:r>
            <a:r>
              <a:rPr lang="it-IT" sz="2800" dirty="0">
                <a:latin typeface="Georgia" panose="02040502050405020303" pitchFamily="18" charset="0"/>
              </a:rPr>
              <a:t> «</a:t>
            </a:r>
            <a:r>
              <a:rPr lang="it-IT" sz="2800" dirty="0" err="1">
                <a:latin typeface="Georgia" panose="02040502050405020303" pitchFamily="18" charset="0"/>
              </a:rPr>
              <a:t>isolated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brothers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sisters</a:t>
            </a:r>
            <a:r>
              <a:rPr lang="it-IT" sz="2800" dirty="0">
                <a:latin typeface="Georgia" panose="02040502050405020303" pitchFamily="18" charset="0"/>
              </a:rPr>
              <a:t>» </a:t>
            </a:r>
            <a:r>
              <a:rPr lang="it-IT" sz="2800" dirty="0" err="1">
                <a:latin typeface="Georgia" panose="02040502050405020303" pitchFamily="18" charset="0"/>
              </a:rPr>
              <a:t>who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missing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such</a:t>
            </a:r>
            <a:r>
              <a:rPr lang="it-IT" sz="2800" dirty="0">
                <a:latin typeface="Georgia" panose="02040502050405020303" pitchFamily="18" charset="0"/>
              </a:rPr>
              <a:t> love in </a:t>
            </a:r>
            <a:r>
              <a:rPr lang="it-IT" sz="2800" dirty="0" err="1">
                <a:latin typeface="Georgia" panose="02040502050405020303" pitchFamily="18" charset="0"/>
              </a:rPr>
              <a:t>action</a:t>
            </a:r>
            <a:r>
              <a:rPr lang="it-IT" sz="2800" dirty="0">
                <a:latin typeface="Georgia" panose="02040502050405020303" pitchFamily="18" charset="0"/>
              </a:rPr>
              <a:t> from their </a:t>
            </a:r>
            <a:r>
              <a:rPr lang="it-IT" sz="2800" dirty="0" err="1">
                <a:latin typeface="Georgia" panose="02040502050405020303" pitchFamily="18" charset="0"/>
              </a:rPr>
              <a:t>secular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brothers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sisters</a:t>
            </a:r>
            <a:r>
              <a:rPr lang="it-IT" sz="2800" dirty="0">
                <a:latin typeface="Georgia" panose="02040502050405020303" pitchFamily="18" charset="0"/>
              </a:rPr>
              <a:t>.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«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who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do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you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say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I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am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»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Jesus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 continue to </a:t>
            </a:r>
            <a:r>
              <a:rPr lang="it-IT" sz="2800" dirty="0" err="1">
                <a:solidFill>
                  <a:srgbClr val="0070C0"/>
                </a:solidFill>
                <a:latin typeface="Georgia" panose="02040502050405020303" pitchFamily="18" charset="0"/>
              </a:rPr>
              <a:t>ask</a:t>
            </a:r>
            <a:r>
              <a:rPr lang="it-IT" sz="2800" dirty="0">
                <a:solidFill>
                  <a:srgbClr val="0070C0"/>
                </a:solidFill>
                <a:latin typeface="Georgia" panose="02040502050405020303" pitchFamily="18" charset="0"/>
              </a:rPr>
              <a:t>. </a:t>
            </a:r>
            <a:r>
              <a:rPr lang="it-IT" sz="2800" dirty="0">
                <a:latin typeface="Georgia" panose="02040502050405020303" pitchFamily="18" charset="0"/>
              </a:rPr>
              <a:t>Are </a:t>
            </a:r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 </a:t>
            </a:r>
            <a:r>
              <a:rPr lang="it-IT" sz="2800" dirty="0" err="1">
                <a:latin typeface="Georgia" panose="02040502050405020303" pitchFamily="18" charset="0"/>
              </a:rPr>
              <a:t>isolated</a:t>
            </a:r>
            <a:r>
              <a:rPr lang="it-IT" sz="2800" dirty="0">
                <a:latin typeface="Georgia" panose="02040502050405020303" pitchFamily="18" charset="0"/>
              </a:rPr>
              <a:t> from </a:t>
            </a:r>
            <a:r>
              <a:rPr lang="it-IT" sz="2800" dirty="0" err="1">
                <a:latin typeface="Georgia" panose="02040502050405020303" pitchFamily="18" charset="0"/>
              </a:rPr>
              <a:t>us</a:t>
            </a:r>
            <a:r>
              <a:rPr lang="it-IT" sz="2800" dirty="0">
                <a:latin typeface="Georgia" panose="02040502050405020303" pitchFamily="18" charset="0"/>
              </a:rPr>
              <a:t> or </a:t>
            </a:r>
            <a:r>
              <a:rPr lang="it-IT" sz="2800" dirty="0" err="1">
                <a:latin typeface="Georgia" panose="02040502050405020303" pitchFamily="18" charset="0"/>
              </a:rPr>
              <a:t>we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have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isolated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ourselves</a:t>
            </a:r>
            <a:r>
              <a:rPr lang="it-IT" sz="2800" dirty="0">
                <a:latin typeface="Georgia" panose="02040502050405020303" pitchFamily="18" charset="0"/>
              </a:rPr>
              <a:t> from </a:t>
            </a:r>
            <a:r>
              <a:rPr lang="it-IT" sz="2800" dirty="0" err="1">
                <a:latin typeface="Georgia" panose="02040502050405020303" pitchFamily="18" charset="0"/>
              </a:rPr>
              <a:t>them</a:t>
            </a:r>
            <a:r>
              <a:rPr lang="it-IT" sz="2800" dirty="0">
                <a:latin typeface="Georgia" panose="02040502050405020303" pitchFamily="18" charset="0"/>
              </a:rPr>
              <a:t> by </a:t>
            </a:r>
            <a:r>
              <a:rPr lang="it-IT" sz="2800" dirty="0" err="1">
                <a:latin typeface="Georgia" panose="02040502050405020303" pitchFamily="18" charset="0"/>
              </a:rPr>
              <a:t>forgetting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visit</a:t>
            </a:r>
            <a:r>
              <a:rPr lang="it-IT" sz="2800" dirty="0">
                <a:latin typeface="Georgia" panose="02040502050405020303" pitchFamily="18" charset="0"/>
              </a:rPr>
              <a:t>, call, </a:t>
            </a:r>
            <a:r>
              <a:rPr lang="it-IT" sz="2800" dirty="0" err="1">
                <a:latin typeface="Georgia" panose="02040502050405020303" pitchFamily="18" charset="0"/>
              </a:rPr>
              <a:t>writing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messages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them</a:t>
            </a:r>
            <a:r>
              <a:rPr lang="it-IT" sz="2800" dirty="0">
                <a:latin typeface="Georgia" panose="02040502050405020303" pitchFamily="18" charset="0"/>
              </a:rPr>
              <a:t>?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«… I 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say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to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you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,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inasmuch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as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you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did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it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to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one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of the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least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of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these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My brethren,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you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did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it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to Me.»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844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AFCFF1A-991B-B84D-A6AB-723AEEA8E345}"/>
              </a:ext>
            </a:extLst>
          </p:cNvPr>
          <p:cNvSpPr/>
          <p:nvPr/>
        </p:nvSpPr>
        <p:spPr>
          <a:xfrm>
            <a:off x="987971" y="0"/>
            <a:ext cx="103842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                 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3D7A432-77FB-8A4E-989C-F8DA00ACC432}"/>
              </a:ext>
            </a:extLst>
          </p:cNvPr>
          <p:cNvSpPr/>
          <p:nvPr/>
        </p:nvSpPr>
        <p:spPr>
          <a:xfrm>
            <a:off x="987971" y="0"/>
            <a:ext cx="103842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latin typeface="Georgia" panose="02040502050405020303" pitchFamily="18" charset="0"/>
              </a:rPr>
              <a:t>«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40006F4-77FD-714C-99ED-EE7117FF992F}"/>
              </a:ext>
            </a:extLst>
          </p:cNvPr>
          <p:cNvSpPr/>
          <p:nvPr/>
        </p:nvSpPr>
        <p:spPr>
          <a:xfrm>
            <a:off x="987971" y="0"/>
            <a:ext cx="10384221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 Charity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begins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at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home» </a:t>
            </a:r>
          </a:p>
          <a:p>
            <a:pPr algn="just"/>
            <a:endParaRPr lang="it-IT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The Covid-19 </a:t>
            </a:r>
            <a:r>
              <a:rPr lang="it-IT" sz="2800" dirty="0" err="1">
                <a:latin typeface="Georgia" panose="02040502050405020303" pitchFamily="18" charset="0"/>
              </a:rPr>
              <a:t>had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even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worsened</a:t>
            </a:r>
            <a:r>
              <a:rPr lang="it-IT" sz="2800" dirty="0">
                <a:latin typeface="Georgia" panose="02040502050405020303" pitchFamily="18" charset="0"/>
              </a:rPr>
              <a:t> the situation. </a:t>
            </a:r>
            <a:r>
              <a:rPr lang="it-IT" sz="2800" dirty="0" err="1">
                <a:latin typeface="Georgia" panose="02040502050405020303" pitchFamily="18" charset="0"/>
              </a:rPr>
              <a:t>There</a:t>
            </a:r>
            <a:r>
              <a:rPr lang="it-IT" sz="2800" dirty="0">
                <a:latin typeface="Georgia" panose="02040502050405020303" pitchFamily="18" charset="0"/>
              </a:rPr>
              <a:t> are more </a:t>
            </a:r>
            <a:r>
              <a:rPr lang="it-IT" sz="2800" dirty="0" err="1">
                <a:latin typeface="Georgia" panose="02040502050405020303" pitchFamily="18" charset="0"/>
              </a:rPr>
              <a:t>isolated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brothers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sisters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before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  <a:r>
              <a:rPr lang="it-IT" sz="2800" dirty="0" err="1">
                <a:latin typeface="Georgia" panose="02040502050405020303" pitchFamily="18" charset="0"/>
              </a:rPr>
              <a:t>Secular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Franciscans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particular</a:t>
            </a:r>
            <a:r>
              <a:rPr lang="it-IT" sz="2800" dirty="0">
                <a:latin typeface="Georgia" panose="02040502050405020303" pitchFamily="18" charset="0"/>
              </a:rPr>
              <a:t> are once </a:t>
            </a:r>
            <a:r>
              <a:rPr lang="it-IT" sz="2800" dirty="0" err="1">
                <a:latin typeface="Georgia" panose="02040502050405020303" pitchFamily="18" charset="0"/>
              </a:rPr>
              <a:t>again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taken</a:t>
            </a:r>
            <a:r>
              <a:rPr lang="it-IT" sz="2800" dirty="0">
                <a:latin typeface="Georgia" panose="02040502050405020303" pitchFamily="18" charset="0"/>
              </a:rPr>
              <a:t> back to </a:t>
            </a:r>
            <a:r>
              <a:rPr lang="it-IT" sz="2800" dirty="0" err="1">
                <a:latin typeface="Georgia" panose="02040502050405020303" pitchFamily="18" charset="0"/>
              </a:rPr>
              <a:t>reflect</a:t>
            </a:r>
            <a:r>
              <a:rPr lang="it-IT" sz="2800" dirty="0">
                <a:latin typeface="Georgia" panose="02040502050405020303" pitchFamily="18" charset="0"/>
              </a:rPr>
              <a:t> on the </a:t>
            </a:r>
            <a:r>
              <a:rPr lang="it-IT" sz="2800" dirty="0" err="1">
                <a:latin typeface="Georgia" panose="02040502050405020303" pitchFamily="18" charset="0"/>
              </a:rPr>
              <a:t>meaning</a:t>
            </a:r>
            <a:r>
              <a:rPr lang="it-IT" sz="2800" dirty="0">
                <a:latin typeface="Georgia" panose="02040502050405020303" pitchFamily="18" charset="0"/>
              </a:rPr>
              <a:t> of their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charism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of  </a:t>
            </a:r>
            <a:r>
              <a:rPr lang="it-IT" sz="2800" dirty="0" err="1">
                <a:latin typeface="Georgia" panose="02040502050405020303" pitchFamily="18" charset="0"/>
              </a:rPr>
              <a:t>learning</a:t>
            </a:r>
            <a:r>
              <a:rPr lang="it-IT" sz="2800" dirty="0">
                <a:latin typeface="Georgia" panose="02040502050405020303" pitchFamily="18" charset="0"/>
              </a:rPr>
              <a:t> from </a:t>
            </a:r>
            <a:r>
              <a:rPr lang="it-IT" sz="2800" dirty="0" err="1">
                <a:latin typeface="Georgia" panose="02040502050405020303" pitchFamily="18" charset="0"/>
              </a:rPr>
              <a:t>Jesus</a:t>
            </a:r>
            <a:r>
              <a:rPr lang="it-IT" sz="2800" dirty="0">
                <a:latin typeface="Georgia" panose="02040502050405020303" pitchFamily="18" charset="0"/>
              </a:rPr>
              <a:t> Christ </a:t>
            </a:r>
            <a:r>
              <a:rPr lang="it-IT" sz="2800" dirty="0" err="1">
                <a:latin typeface="Georgia" panose="02040502050405020303" pitchFamily="18" charset="0"/>
              </a:rPr>
              <a:t>whom</a:t>
            </a:r>
            <a:r>
              <a:rPr lang="it-IT" sz="2800" dirty="0">
                <a:latin typeface="Georgia" panose="02040502050405020303" pitchFamily="18" charset="0"/>
              </a:rPr>
              <a:t> St. Francis </a:t>
            </a:r>
            <a:r>
              <a:rPr lang="it-IT" sz="2800" dirty="0" err="1">
                <a:latin typeface="Georgia" panose="02040502050405020303" pitchFamily="18" charset="0"/>
              </a:rPr>
              <a:t>imitated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learned</a:t>
            </a:r>
            <a:r>
              <a:rPr lang="it-IT" sz="2800" dirty="0">
                <a:latin typeface="Georgia" panose="02040502050405020303" pitchFamily="18" charset="0"/>
              </a:rPr>
              <a:t> on </a:t>
            </a:r>
            <a:r>
              <a:rPr lang="it-IT" sz="2800" dirty="0" err="1">
                <a:latin typeface="Georgia" panose="02040502050405020303" pitchFamily="18" charset="0"/>
              </a:rPr>
              <a:t>how</a:t>
            </a:r>
            <a:r>
              <a:rPr lang="it-IT" sz="2800" dirty="0">
                <a:latin typeface="Georgia" panose="02040502050405020303" pitchFamily="18" charset="0"/>
              </a:rPr>
              <a:t> to care for the </a:t>
            </a:r>
            <a:r>
              <a:rPr lang="it-IT" sz="2800" dirty="0" err="1">
                <a:latin typeface="Georgia" panose="02040502050405020303" pitchFamily="18" charset="0"/>
              </a:rPr>
              <a:t>isolated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lepers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time.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 err="1">
                <a:latin typeface="Georgia" panose="02040502050405020303" pitchFamily="18" charset="0"/>
              </a:rPr>
              <a:t>Undoubtedly</a:t>
            </a:r>
            <a:r>
              <a:rPr lang="it-IT" sz="2800" dirty="0">
                <a:latin typeface="Georgia" panose="02040502050405020303" pitchFamily="18" charset="0"/>
              </a:rPr>
              <a:t>, St. Francis </a:t>
            </a:r>
            <a:r>
              <a:rPr lang="it-IT" sz="2800" dirty="0" err="1">
                <a:latin typeface="Georgia" panose="02040502050405020303" pitchFamily="18" charset="0"/>
              </a:rPr>
              <a:t>had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own</a:t>
            </a:r>
            <a:r>
              <a:rPr lang="it-IT" sz="2800" dirty="0">
                <a:latin typeface="Georgia" panose="02040502050405020303" pitchFamily="18" charset="0"/>
              </a:rPr>
              <a:t> ways of </a:t>
            </a:r>
            <a:r>
              <a:rPr lang="it-IT" sz="2800" dirty="0" err="1">
                <a:latin typeface="Georgia" panose="02040502050405020303" pitchFamily="18" charset="0"/>
              </a:rPr>
              <a:t>how</a:t>
            </a:r>
            <a:r>
              <a:rPr lang="it-IT" sz="2800" dirty="0">
                <a:latin typeface="Georgia" panose="02040502050405020303" pitchFamily="18" charset="0"/>
              </a:rPr>
              <a:t> to put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faith</a:t>
            </a:r>
            <a:r>
              <a:rPr lang="it-IT" sz="2800" dirty="0">
                <a:latin typeface="Georgia" panose="02040502050405020303" pitchFamily="18" charset="0"/>
              </a:rPr>
              <a:t> and love </a:t>
            </a:r>
            <a:r>
              <a:rPr lang="it-IT" sz="2800" dirty="0" err="1">
                <a:latin typeface="Georgia" panose="02040502050405020303" pitchFamily="18" charset="0"/>
              </a:rPr>
              <a:t>into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action</a:t>
            </a:r>
            <a:r>
              <a:rPr lang="it-IT" sz="2800" dirty="0">
                <a:latin typeface="Georgia" panose="02040502050405020303" pitchFamily="18" charset="0"/>
              </a:rPr>
              <a:t>. St. Francis </a:t>
            </a:r>
            <a:r>
              <a:rPr lang="it-IT" sz="2800" dirty="0" err="1">
                <a:latin typeface="Georgia" panose="02040502050405020303" pitchFamily="18" charset="0"/>
              </a:rPr>
              <a:t>did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not</a:t>
            </a:r>
            <a:r>
              <a:rPr lang="it-IT" sz="2800" dirty="0">
                <a:latin typeface="Georgia" panose="02040502050405020303" pitchFamily="18" charset="0"/>
              </a:rPr>
              <a:t> do </a:t>
            </a:r>
            <a:r>
              <a:rPr lang="it-IT" sz="2800" dirty="0" err="1">
                <a:latin typeface="Georgia" panose="02040502050405020303" pitchFamily="18" charset="0"/>
              </a:rPr>
              <a:t>something</a:t>
            </a:r>
            <a:r>
              <a:rPr lang="it-IT" sz="2800" dirty="0">
                <a:latin typeface="Georgia" panose="02040502050405020303" pitchFamily="18" charset="0"/>
              </a:rPr>
              <a:t> else </a:t>
            </a:r>
            <a:r>
              <a:rPr lang="it-IT" sz="2800" dirty="0" err="1">
                <a:latin typeface="Georgia" panose="02040502050405020303" pitchFamily="18" charset="0"/>
              </a:rPr>
              <a:t>than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what</a:t>
            </a:r>
            <a:r>
              <a:rPr lang="it-IT" sz="2800" dirty="0">
                <a:latin typeface="Georgia" panose="02040502050405020303" pitchFamily="18" charset="0"/>
              </a:rPr>
              <a:t> the Gospel - Christ </a:t>
            </a:r>
            <a:r>
              <a:rPr lang="it-IT" sz="2800" dirty="0" err="1">
                <a:latin typeface="Georgia" panose="02040502050405020303" pitchFamily="18" charset="0"/>
              </a:rPr>
              <a:t>himself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ask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everyone</a:t>
            </a:r>
            <a:r>
              <a:rPr lang="it-IT" sz="2800" dirty="0">
                <a:latin typeface="Georgia" panose="02040502050405020303" pitchFamily="18" charset="0"/>
              </a:rPr>
              <a:t> to do. </a:t>
            </a:r>
            <a:r>
              <a:rPr lang="it-IT" sz="2800" dirty="0" err="1">
                <a:latin typeface="Georgia" panose="02040502050405020303" pitchFamily="18" charset="0"/>
              </a:rPr>
              <a:t>Now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our</a:t>
            </a:r>
            <a:r>
              <a:rPr lang="it-IT" sz="2800" dirty="0">
                <a:latin typeface="Georgia" panose="02040502050405020303" pitchFamily="18" charset="0"/>
              </a:rPr>
              <a:t> time to figure out </a:t>
            </a:r>
            <a:r>
              <a:rPr lang="it-IT" sz="2800" dirty="0" err="1">
                <a:latin typeface="Georgia" panose="02040502050405020303" pitchFamily="18" charset="0"/>
              </a:rPr>
              <a:t>what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how</a:t>
            </a:r>
            <a:r>
              <a:rPr lang="it-IT" sz="2800" dirty="0">
                <a:latin typeface="Georgia" panose="02040502050405020303" pitchFamily="18" charset="0"/>
              </a:rPr>
              <a:t> can </a:t>
            </a:r>
            <a:r>
              <a:rPr lang="it-IT" sz="2800" dirty="0" err="1">
                <a:latin typeface="Georgia" panose="02040502050405020303" pitchFamily="18" charset="0"/>
              </a:rPr>
              <a:t>we</a:t>
            </a:r>
            <a:r>
              <a:rPr lang="it-IT" sz="2800" dirty="0">
                <a:latin typeface="Georgia" panose="02040502050405020303" pitchFamily="18" charset="0"/>
              </a:rPr>
              <a:t> put the </a:t>
            </a:r>
            <a:r>
              <a:rPr lang="it-IT" sz="2800" dirty="0" err="1">
                <a:latin typeface="Georgia" panose="02040502050405020303" pitchFamily="18" charset="0"/>
              </a:rPr>
              <a:t>message</a:t>
            </a:r>
            <a:r>
              <a:rPr lang="it-IT" sz="2800" dirty="0">
                <a:latin typeface="Georgia" panose="02040502050405020303" pitchFamily="18" charset="0"/>
              </a:rPr>
              <a:t> of the Gospel in </a:t>
            </a:r>
            <a:r>
              <a:rPr lang="it-IT" sz="2800" dirty="0" err="1">
                <a:latin typeface="Georgia" panose="02040502050405020303" pitchFamily="18" charset="0"/>
              </a:rPr>
              <a:t>action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such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very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challenging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times</a:t>
            </a:r>
            <a:r>
              <a:rPr lang="it-IT" sz="2800" dirty="0">
                <a:latin typeface="Georgia" panose="02040502050405020303" pitchFamily="18" charset="0"/>
              </a:rPr>
              <a:t> of Covid-19. Times </a:t>
            </a:r>
            <a:r>
              <a:rPr lang="it-IT" sz="2800" dirty="0" err="1">
                <a:latin typeface="Georgia" panose="02040502050405020303" pitchFamily="18" charset="0"/>
              </a:rPr>
              <a:t>such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these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all</a:t>
            </a:r>
            <a:r>
              <a:rPr lang="it-IT" sz="2800" dirty="0">
                <a:latin typeface="Georgia" panose="02040502050405020303" pitchFamily="18" charset="0"/>
              </a:rPr>
              <a:t> OFS </a:t>
            </a:r>
            <a:r>
              <a:rPr lang="it-IT" sz="2800" dirty="0" err="1">
                <a:latin typeface="Georgia" panose="02040502050405020303" pitchFamily="18" charset="0"/>
              </a:rPr>
              <a:t>member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called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reenkindle</a:t>
            </a:r>
            <a:r>
              <a:rPr lang="it-IT" sz="2800" dirty="0">
                <a:latin typeface="Georgia" panose="02040502050405020303" pitchFamily="18" charset="0"/>
              </a:rPr>
              <a:t> once </a:t>
            </a:r>
            <a:r>
              <a:rPr lang="it-IT" sz="2800" dirty="0" err="1">
                <a:latin typeface="Georgia" panose="02040502050405020303" pitchFamily="18" charset="0"/>
              </a:rPr>
              <a:t>again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healing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spirit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Jesus</a:t>
            </a:r>
            <a:r>
              <a:rPr lang="it-IT" sz="2800" dirty="0">
                <a:latin typeface="Georgia" panose="02040502050405020303" pitchFamily="18" charset="0"/>
              </a:rPr>
              <a:t> with the </a:t>
            </a:r>
            <a:r>
              <a:rPr lang="it-IT" sz="2800" dirty="0" err="1">
                <a:latin typeface="Georgia" panose="02040502050405020303" pitchFamily="18" charset="0"/>
              </a:rPr>
              <a:t>suffering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people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1584467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210BC433-4B89-404E-97BF-EF0BAE191FE9}"/>
              </a:ext>
            </a:extLst>
          </p:cNvPr>
          <p:cNvSpPr/>
          <p:nvPr/>
        </p:nvSpPr>
        <p:spPr>
          <a:xfrm>
            <a:off x="987972" y="-1"/>
            <a:ext cx="103632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err="1">
                <a:latin typeface="Georgia" panose="02040502050405020303" pitchFamily="18" charset="0"/>
              </a:rPr>
              <a:t>Secular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Franciscans</a:t>
            </a:r>
            <a:r>
              <a:rPr lang="it-IT" sz="2800" dirty="0">
                <a:latin typeface="Georgia" panose="02040502050405020303" pitchFamily="18" charset="0"/>
              </a:rPr>
              <a:t>, in «</a:t>
            </a:r>
            <a:r>
              <a:rPr lang="it-IT" sz="2800" dirty="0" err="1">
                <a:latin typeface="Georgia" panose="02040502050405020303" pitchFamily="18" charset="0"/>
              </a:rPr>
              <a:t>uniting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themselves</a:t>
            </a:r>
            <a:r>
              <a:rPr lang="it-IT" sz="2800" dirty="0">
                <a:latin typeface="Georgia" panose="02040502050405020303" pitchFamily="18" charset="0"/>
              </a:rPr>
              <a:t> to the </a:t>
            </a:r>
            <a:r>
              <a:rPr lang="it-IT" sz="2800" dirty="0" err="1">
                <a:latin typeface="Georgia" panose="02040502050405020303" pitchFamily="18" charset="0"/>
              </a:rPr>
              <a:t>redemptive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obedience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Jesus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who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placed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will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into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Father’s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hands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let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them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faithfully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fulfil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duties</a:t>
            </a:r>
            <a:r>
              <a:rPr lang="it-IT" sz="2800" dirty="0">
                <a:latin typeface="Georgia" panose="02040502050405020303" pitchFamily="18" charset="0"/>
              </a:rPr>
              <a:t> to their </a:t>
            </a:r>
            <a:r>
              <a:rPr lang="it-IT" sz="2800" dirty="0" err="1">
                <a:latin typeface="Georgia" panose="02040502050405020303" pitchFamily="18" charset="0"/>
              </a:rPr>
              <a:t>various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circumstance</a:t>
            </a:r>
            <a:r>
              <a:rPr lang="it-IT" sz="2800" dirty="0">
                <a:latin typeface="Georgia" panose="02040502050405020303" pitchFamily="18" charset="0"/>
              </a:rPr>
              <a:t> of life. </a:t>
            </a:r>
            <a:r>
              <a:rPr lang="it-IT" sz="2800" dirty="0" err="1">
                <a:latin typeface="Georgia" panose="02040502050405020303" pitchFamily="18" charset="0"/>
              </a:rPr>
              <a:t>Let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them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also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follow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poor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crucified</a:t>
            </a:r>
            <a:r>
              <a:rPr lang="it-IT" sz="2800" dirty="0">
                <a:latin typeface="Georgia" panose="02040502050405020303" pitchFamily="18" charset="0"/>
              </a:rPr>
              <a:t> Christ, </a:t>
            </a:r>
            <a:r>
              <a:rPr lang="it-IT" sz="2800" dirty="0" err="1">
                <a:latin typeface="Georgia" panose="02040502050405020303" pitchFamily="18" charset="0"/>
              </a:rPr>
              <a:t>witness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him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even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difficulties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persecutions</a:t>
            </a:r>
            <a:r>
              <a:rPr lang="it-IT" sz="2800" dirty="0">
                <a:latin typeface="Georgia" panose="02040502050405020303" pitchFamily="18" charset="0"/>
              </a:rPr>
              <a:t>.»(OFS </a:t>
            </a:r>
            <a:r>
              <a:rPr lang="it-IT" sz="2800" dirty="0" err="1">
                <a:latin typeface="Georgia" panose="02040502050405020303" pitchFamily="18" charset="0"/>
              </a:rPr>
              <a:t>Rule</a:t>
            </a:r>
            <a:r>
              <a:rPr lang="it-IT" sz="2800" dirty="0">
                <a:latin typeface="Georgia" panose="02040502050405020303" pitchFamily="18" charset="0"/>
              </a:rPr>
              <a:t> 10).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 err="1">
                <a:latin typeface="Georgia" panose="02040502050405020303" pitchFamily="18" charset="0"/>
              </a:rPr>
              <a:t>It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a time in </a:t>
            </a:r>
            <a:r>
              <a:rPr lang="it-IT" sz="2800" dirty="0" err="1">
                <a:latin typeface="Georgia" panose="02040502050405020303" pitchFamily="18" charset="0"/>
              </a:rPr>
              <a:t>which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secular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Franciscans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need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find</a:t>
            </a:r>
            <a:r>
              <a:rPr lang="it-IT" sz="2800" dirty="0">
                <a:latin typeface="Georgia" panose="02040502050405020303" pitchFamily="18" charset="0"/>
              </a:rPr>
              <a:t> out </a:t>
            </a:r>
            <a:r>
              <a:rPr lang="it-IT" sz="2800" dirty="0" err="1">
                <a:latin typeface="Georgia" panose="02040502050405020303" pitchFamily="18" charset="0"/>
              </a:rPr>
              <a:t>how</a:t>
            </a:r>
            <a:r>
              <a:rPr lang="it-IT" sz="2800" dirty="0">
                <a:latin typeface="Georgia" panose="02040502050405020303" pitchFamily="18" charset="0"/>
              </a:rPr>
              <a:t>  can </a:t>
            </a:r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be a </a:t>
            </a:r>
            <a:r>
              <a:rPr lang="it-IT" sz="2800" dirty="0" err="1">
                <a:latin typeface="Georgia" panose="02040502050405020303" pitchFamily="18" charset="0"/>
              </a:rPr>
              <a:t>point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reference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such</a:t>
            </a:r>
            <a:r>
              <a:rPr lang="it-IT" sz="2800" dirty="0">
                <a:latin typeface="Georgia" panose="02040502050405020303" pitchFamily="18" charset="0"/>
              </a:rPr>
              <a:t> an </a:t>
            </a:r>
            <a:r>
              <a:rPr lang="it-IT" sz="2800" dirty="0" err="1">
                <a:latin typeface="Georgia" panose="02040502050405020303" pitchFamily="18" charset="0"/>
              </a:rPr>
              <a:t>ailing</a:t>
            </a:r>
            <a:r>
              <a:rPr lang="it-IT" sz="2800" dirty="0">
                <a:latin typeface="Georgia" panose="02040502050405020303" pitchFamily="18" charset="0"/>
              </a:rPr>
              <a:t> world. </a:t>
            </a:r>
            <a:r>
              <a:rPr lang="it-IT" sz="2800" dirty="0" err="1">
                <a:latin typeface="Georgia" panose="02040502050405020303" pitchFamily="18" charset="0"/>
              </a:rPr>
              <a:t>However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cannot</a:t>
            </a:r>
            <a:r>
              <a:rPr lang="it-IT" sz="2800" dirty="0">
                <a:latin typeface="Georgia" panose="02040502050405020303" pitchFamily="18" charset="0"/>
              </a:rPr>
              <a:t> be a </a:t>
            </a:r>
            <a:r>
              <a:rPr lang="it-IT" sz="2800" dirty="0" err="1">
                <a:latin typeface="Georgia" panose="02040502050405020303" pitchFamily="18" charset="0"/>
              </a:rPr>
              <a:t>point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reference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unless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view</a:t>
            </a:r>
            <a:r>
              <a:rPr lang="it-IT" sz="2800" dirty="0">
                <a:latin typeface="Georgia" panose="02040502050405020303" pitchFamily="18" charset="0"/>
              </a:rPr>
              <a:t> their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charism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given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gift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must be </a:t>
            </a:r>
            <a:r>
              <a:rPr lang="it-IT" sz="2800" dirty="0" err="1">
                <a:latin typeface="Georgia" panose="02040502050405020303" pitchFamily="18" charset="0"/>
              </a:rPr>
              <a:t>lived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appreciate</a:t>
            </a:r>
            <a:r>
              <a:rPr lang="it-IT" sz="2800" dirty="0">
                <a:latin typeface="Georgia" panose="02040502050405020303" pitchFamily="18" charset="0"/>
              </a:rPr>
              <a:t>, and </a:t>
            </a:r>
            <a:r>
              <a:rPr lang="it-IT" sz="2800" dirty="0" err="1">
                <a:latin typeface="Georgia" panose="02040502050405020303" pitchFamily="18" charset="0"/>
              </a:rPr>
              <a:t>shared</a:t>
            </a:r>
            <a:r>
              <a:rPr lang="it-IT" sz="2800" dirty="0">
                <a:latin typeface="Georgia" panose="02040502050405020303" pitchFamily="18" charset="0"/>
              </a:rPr>
              <a:t> with </a:t>
            </a:r>
            <a:r>
              <a:rPr lang="it-IT" sz="2800" dirty="0" err="1">
                <a:latin typeface="Georgia" panose="02040502050405020303" pitchFamily="18" charset="0"/>
              </a:rPr>
              <a:t>all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people</a:t>
            </a:r>
            <a:r>
              <a:rPr lang="it-IT" sz="2800" dirty="0">
                <a:latin typeface="Georgia" panose="02040502050405020303" pitchFamily="18" charset="0"/>
              </a:rPr>
              <a:t>. «OFS, </a:t>
            </a:r>
            <a:r>
              <a:rPr lang="it-IT" sz="2800" dirty="0" err="1">
                <a:latin typeface="Georgia" panose="02040502050405020303" pitchFamily="18" charset="0"/>
              </a:rPr>
              <a:t>like</a:t>
            </a:r>
            <a:r>
              <a:rPr lang="it-IT" sz="2800" dirty="0">
                <a:latin typeface="Georgia" panose="02040502050405020303" pitchFamily="18" charset="0"/>
              </a:rPr>
              <a:t> Francis, are </a:t>
            </a:r>
            <a:r>
              <a:rPr lang="it-IT" sz="2800" dirty="0" err="1">
                <a:latin typeface="Georgia" panose="02040502050405020303" pitchFamily="18" charset="0"/>
              </a:rPr>
              <a:t>called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fulfil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its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very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function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as</a:t>
            </a:r>
            <a:r>
              <a:rPr lang="it-IT" sz="2800" dirty="0">
                <a:latin typeface="Georgia" panose="02040502050405020303" pitchFamily="18" charset="0"/>
              </a:rPr>
              <a:t> a </a:t>
            </a:r>
            <a:r>
              <a:rPr lang="it-IT" sz="2800" dirty="0" err="1">
                <a:latin typeface="Georgia" panose="02040502050405020303" pitchFamily="18" charset="0"/>
              </a:rPr>
              <a:t>signal</a:t>
            </a:r>
            <a:r>
              <a:rPr lang="it-IT" sz="2800" dirty="0">
                <a:latin typeface="Georgia" panose="02040502050405020303" pitchFamily="18" charset="0"/>
              </a:rPr>
              <a:t>, to be a </a:t>
            </a:r>
            <a:r>
              <a:rPr lang="it-IT" sz="2800" dirty="0" err="1">
                <a:latin typeface="Georgia" panose="02040502050405020303" pitchFamily="18" charset="0"/>
              </a:rPr>
              <a:t>sure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point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reference</a:t>
            </a:r>
            <a:r>
              <a:rPr lang="it-IT" sz="2800" dirty="0">
                <a:latin typeface="Georgia" panose="02040502050405020303" pitchFamily="18" charset="0"/>
              </a:rPr>
              <a:t> for a 100% </a:t>
            </a:r>
            <a:r>
              <a:rPr lang="it-IT" sz="2800" dirty="0" err="1">
                <a:latin typeface="Georgia" panose="02040502050405020303" pitchFamily="18" charset="0"/>
              </a:rPr>
              <a:t>integral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Christianity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without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confining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themselves</a:t>
            </a:r>
            <a:r>
              <a:rPr lang="it-IT" sz="2800" dirty="0">
                <a:latin typeface="Georgia" panose="02040502050405020303" pitchFamily="18" charset="0"/>
              </a:rPr>
              <a:t> to the </a:t>
            </a:r>
            <a:r>
              <a:rPr lang="it-IT" sz="2800" dirty="0" err="1">
                <a:latin typeface="Georgia" panose="02040502050405020303" pitchFamily="18" charset="0"/>
              </a:rPr>
              <a:t>restricted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sphere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their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respective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Orders</a:t>
            </a:r>
            <a:r>
              <a:rPr lang="it-IT" sz="2800" dirty="0">
                <a:latin typeface="Georgia" panose="02040502050405020303" pitchFamily="18" charset="0"/>
              </a:rPr>
              <a:t>, of the family and of the Church.» (B. Lino, XIII OFS GC,2011)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endParaRPr lang="it-IT" sz="2800" dirty="0">
              <a:latin typeface="Georgia" panose="02040502050405020303" pitchFamily="18" charset="0"/>
            </a:endParaRPr>
          </a:p>
          <a:p>
            <a:endParaRPr lang="it-IT" sz="2800" dirty="0">
              <a:latin typeface="Georgia" panose="02040502050405020303" pitchFamily="18" charset="0"/>
            </a:endParaRPr>
          </a:p>
          <a:p>
            <a:endParaRPr lang="it-IT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0237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52045D7-D62E-D544-8309-F64FB09C7033}"/>
              </a:ext>
            </a:extLst>
          </p:cNvPr>
          <p:cNvSpPr/>
          <p:nvPr/>
        </p:nvSpPr>
        <p:spPr>
          <a:xfrm>
            <a:off x="1019503" y="210207"/>
            <a:ext cx="10363200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err="1">
                <a:latin typeface="Georgia" panose="02040502050405020303" pitchFamily="18" charset="0"/>
              </a:rPr>
              <a:t>When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gift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charism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treasured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kept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alive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our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actions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will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always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make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others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understand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who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we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as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Franciscans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  <a:r>
              <a:rPr lang="it-IT" sz="2800" dirty="0" err="1">
                <a:latin typeface="Georgia" panose="02040502050405020303" pitchFamily="18" charset="0"/>
              </a:rPr>
              <a:t>Actions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say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who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you</a:t>
            </a:r>
            <a:r>
              <a:rPr lang="it-IT" sz="2800" dirty="0">
                <a:latin typeface="Georgia" panose="02040502050405020303" pitchFamily="18" charset="0"/>
              </a:rPr>
              <a:t> are, </a:t>
            </a:r>
            <a:r>
              <a:rPr lang="it-IT" sz="2800" dirty="0" err="1">
                <a:latin typeface="Georgia" panose="02040502050405020303" pitchFamily="18" charset="0"/>
              </a:rPr>
              <a:t>words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say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about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you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believe</a:t>
            </a:r>
            <a:r>
              <a:rPr lang="it-IT" sz="2800" dirty="0">
                <a:latin typeface="Georgia" panose="02040502050405020303" pitchFamily="18" charset="0"/>
              </a:rPr>
              <a:t> and love.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Do </a:t>
            </a:r>
            <a:r>
              <a:rPr lang="it-IT" sz="2800" dirty="0" err="1">
                <a:latin typeface="Georgia" panose="02040502050405020303" pitchFamily="18" charset="0"/>
              </a:rPr>
              <a:t>you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believe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by </a:t>
            </a:r>
            <a:r>
              <a:rPr lang="it-IT" sz="2800" dirty="0" err="1">
                <a:latin typeface="Georgia" panose="02040502050405020303" pitchFamily="18" charset="0"/>
              </a:rPr>
              <a:t>embracing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wholeheartedly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your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Rule</a:t>
            </a:r>
            <a:r>
              <a:rPr lang="it-IT" sz="2800" dirty="0">
                <a:latin typeface="Georgia" panose="02040502050405020303" pitchFamily="18" charset="0"/>
              </a:rPr>
              <a:t> of life </a:t>
            </a:r>
            <a:r>
              <a:rPr lang="it-IT" sz="2800" dirty="0" err="1">
                <a:latin typeface="Georgia" panose="02040502050405020303" pitchFamily="18" charset="0"/>
              </a:rPr>
              <a:t>you</a:t>
            </a:r>
            <a:r>
              <a:rPr lang="it-IT" sz="2800" dirty="0">
                <a:latin typeface="Georgia" panose="02040502050405020303" pitchFamily="18" charset="0"/>
              </a:rPr>
              <a:t> can </a:t>
            </a:r>
            <a:r>
              <a:rPr lang="it-IT" sz="2800" dirty="0" err="1">
                <a:latin typeface="Georgia" panose="02040502050405020303" pitchFamily="18" charset="0"/>
              </a:rPr>
              <a:t>still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inspire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people</a:t>
            </a:r>
            <a:r>
              <a:rPr lang="it-IT" sz="2800" dirty="0">
                <a:latin typeface="Georgia" panose="02040502050405020303" pitchFamily="18" charset="0"/>
              </a:rPr>
              <a:t>  to </a:t>
            </a:r>
            <a:r>
              <a:rPr lang="it-IT" sz="2800" dirty="0" err="1">
                <a:latin typeface="Georgia" panose="02040502050405020303" pitchFamily="18" charset="0"/>
              </a:rPr>
              <a:t>become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better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citizens</a:t>
            </a:r>
            <a:r>
              <a:rPr lang="it-IT" sz="2800" dirty="0">
                <a:latin typeface="Georgia" panose="02040502050405020303" pitchFamily="18" charset="0"/>
              </a:rPr>
              <a:t>? </a:t>
            </a: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In the </a:t>
            </a:r>
            <a:r>
              <a:rPr lang="it-IT" sz="2800" dirty="0" err="1">
                <a:latin typeface="Georgia" panose="02040502050405020303" pitchFamily="18" charset="0"/>
              </a:rPr>
              <a:t>secularized</a:t>
            </a:r>
            <a:r>
              <a:rPr lang="it-IT" sz="2800" dirty="0">
                <a:latin typeface="Georgia" panose="02040502050405020303" pitchFamily="18" charset="0"/>
              </a:rPr>
              <a:t> world </a:t>
            </a:r>
            <a:r>
              <a:rPr lang="it-IT" sz="2800" dirty="0" err="1">
                <a:latin typeface="Georgia" panose="02040502050405020303" pitchFamily="18" charset="0"/>
              </a:rPr>
              <a:t>there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people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who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still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searching</a:t>
            </a:r>
            <a:r>
              <a:rPr lang="it-IT" sz="2800" dirty="0">
                <a:latin typeface="Georgia" panose="02040502050405020303" pitchFamily="18" charset="0"/>
              </a:rPr>
              <a:t> for </a:t>
            </a:r>
            <a:r>
              <a:rPr lang="it-IT" sz="2800" dirty="0" err="1">
                <a:latin typeface="Georgia" panose="02040502050405020303" pitchFamily="18" charset="0"/>
              </a:rPr>
              <a:t>people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who</a:t>
            </a:r>
            <a:r>
              <a:rPr lang="it-IT" sz="2800" dirty="0">
                <a:latin typeface="Georgia" panose="02040502050405020303" pitchFamily="18" charset="0"/>
              </a:rPr>
              <a:t> can </a:t>
            </a:r>
            <a:r>
              <a:rPr lang="it-IT" sz="2800" dirty="0" err="1">
                <a:latin typeface="Georgia" panose="02040502050405020303" pitchFamily="18" charset="0"/>
              </a:rPr>
              <a:t>inspire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them</a:t>
            </a:r>
            <a:r>
              <a:rPr lang="it-IT" sz="2800" dirty="0">
                <a:latin typeface="Georgia" panose="02040502050405020303" pitchFamily="18" charset="0"/>
              </a:rPr>
              <a:t> to live a </a:t>
            </a:r>
            <a:r>
              <a:rPr lang="it-IT" sz="2800" dirty="0" err="1">
                <a:latin typeface="Georgia" panose="02040502050405020303" pitchFamily="18" charset="0"/>
              </a:rPr>
              <a:t>better</a:t>
            </a:r>
            <a:r>
              <a:rPr lang="it-IT" sz="2800" dirty="0">
                <a:latin typeface="Georgia" panose="02040502050405020303" pitchFamily="18" charset="0"/>
              </a:rPr>
              <a:t> life. </a:t>
            </a:r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still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consider</a:t>
            </a:r>
            <a:r>
              <a:rPr lang="it-IT" sz="2800" dirty="0">
                <a:latin typeface="Georgia" panose="02040502050405020303" pitchFamily="18" charset="0"/>
              </a:rPr>
              <a:t> St. Francis of Assisi and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spirituality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as</a:t>
            </a:r>
            <a:r>
              <a:rPr lang="it-IT" sz="2800" dirty="0">
                <a:latin typeface="Georgia" panose="02040502050405020303" pitchFamily="18" charset="0"/>
              </a:rPr>
              <a:t> a </a:t>
            </a:r>
            <a:r>
              <a:rPr lang="it-IT" sz="2800" dirty="0" err="1">
                <a:latin typeface="Georgia" panose="02040502050405020303" pitchFamily="18" charset="0"/>
              </a:rPr>
              <a:t>contemporary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attractive</a:t>
            </a:r>
            <a:r>
              <a:rPr lang="it-IT" sz="2800" dirty="0">
                <a:latin typeface="Georgia" panose="02040502050405020303" pitchFamily="18" charset="0"/>
              </a:rPr>
              <a:t> way of life. </a:t>
            </a: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Do </a:t>
            </a:r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need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travel</a:t>
            </a:r>
            <a:r>
              <a:rPr lang="it-IT" sz="2800" dirty="0">
                <a:latin typeface="Georgia" panose="02040502050405020303" pitchFamily="18" charset="0"/>
              </a:rPr>
              <a:t> to Assisi to </a:t>
            </a:r>
            <a:r>
              <a:rPr lang="it-IT" sz="2800" dirty="0" err="1">
                <a:latin typeface="Georgia" panose="02040502050405020303" pitchFamily="18" charset="0"/>
              </a:rPr>
              <a:t>experience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such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spirituality</a:t>
            </a:r>
            <a:r>
              <a:rPr lang="it-IT" sz="2800" dirty="0">
                <a:latin typeface="Georgia" panose="02040502050405020303" pitchFamily="18" charset="0"/>
              </a:rPr>
              <a:t>?</a:t>
            </a:r>
          </a:p>
          <a:p>
            <a:pPr algn="just"/>
            <a:r>
              <a:rPr lang="it-IT" sz="2800" dirty="0" err="1">
                <a:latin typeface="Georgia" panose="02040502050405020303" pitchFamily="18" charset="0"/>
              </a:rPr>
              <a:t>Actually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not</a:t>
            </a:r>
            <a:r>
              <a:rPr lang="it-IT" sz="2800" dirty="0">
                <a:latin typeface="Georgia" panose="02040502050405020303" pitchFamily="18" charset="0"/>
              </a:rPr>
              <a:t>! </a:t>
            </a:r>
            <a:r>
              <a:rPr lang="it-IT" sz="2800" dirty="0" err="1">
                <a:latin typeface="Georgia" panose="02040502050405020303" pitchFamily="18" charset="0"/>
              </a:rPr>
              <a:t>Because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all</a:t>
            </a:r>
            <a:r>
              <a:rPr lang="it-IT" sz="2800" dirty="0">
                <a:latin typeface="Georgia" panose="02040502050405020303" pitchFamily="18" charset="0"/>
              </a:rPr>
              <a:t> corners of the world are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brothers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sisters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who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should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give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them</a:t>
            </a:r>
            <a:r>
              <a:rPr lang="it-IT" sz="2800" dirty="0">
                <a:latin typeface="Georgia" panose="02040502050405020303" pitchFamily="18" charset="0"/>
              </a:rPr>
              <a:t> first-</a:t>
            </a:r>
            <a:r>
              <a:rPr lang="it-IT" sz="2800" dirty="0" err="1">
                <a:latin typeface="Georgia" panose="02040502050405020303" pitchFamily="18" charset="0"/>
              </a:rPr>
              <a:t>hand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experience</a:t>
            </a:r>
            <a:r>
              <a:rPr lang="it-IT" sz="2800" dirty="0">
                <a:latin typeface="Georgia" panose="02040502050405020303" pitchFamily="18" charset="0"/>
              </a:rPr>
              <a:t> on </a:t>
            </a:r>
            <a:r>
              <a:rPr lang="it-IT" sz="2800" dirty="0" err="1">
                <a:latin typeface="Georgia" panose="02040502050405020303" pitchFamily="18" charset="0"/>
              </a:rPr>
              <a:t>what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charism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about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4933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362523B7-2731-5E4B-98A9-84F83B3FE452}"/>
              </a:ext>
            </a:extLst>
          </p:cNvPr>
          <p:cNvSpPr/>
          <p:nvPr/>
        </p:nvSpPr>
        <p:spPr>
          <a:xfrm>
            <a:off x="1008993" y="0"/>
            <a:ext cx="1034217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err="1">
                <a:latin typeface="Georgia" panose="02040502050405020303" pitchFamily="18" charset="0"/>
              </a:rPr>
              <a:t>Not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through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lectures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but</a:t>
            </a:r>
            <a:r>
              <a:rPr lang="it-IT" sz="2800" dirty="0">
                <a:latin typeface="Georgia" panose="02040502050405020303" pitchFamily="18" charset="0"/>
              </a:rPr>
              <a:t> by </a:t>
            </a:r>
            <a:r>
              <a:rPr lang="it-IT" sz="2800" dirty="0" err="1">
                <a:latin typeface="Georgia" panose="02040502050405020303" pitchFamily="18" charset="0"/>
              </a:rPr>
              <a:t>real</a:t>
            </a:r>
            <a:r>
              <a:rPr lang="it-IT" sz="2800" dirty="0">
                <a:latin typeface="Georgia" panose="02040502050405020303" pitchFamily="18" charset="0"/>
              </a:rPr>
              <a:t> life. </a:t>
            </a:r>
            <a:r>
              <a:rPr lang="it-IT" sz="2800" dirty="0" err="1">
                <a:latin typeface="Georgia" panose="02040502050405020303" pitchFamily="18" charset="0"/>
              </a:rPr>
              <a:t>Then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can go to Assisi to </a:t>
            </a:r>
            <a:r>
              <a:rPr lang="it-IT" sz="2800" dirty="0" err="1">
                <a:latin typeface="Georgia" panose="02040502050405020303" pitchFamily="18" charset="0"/>
              </a:rPr>
              <a:t>relieve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experience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People are </a:t>
            </a:r>
            <a:r>
              <a:rPr lang="it-IT" sz="2800" dirty="0" err="1">
                <a:latin typeface="Georgia" panose="02040502050405020303" pitchFamily="18" charset="0"/>
              </a:rPr>
              <a:t>looking</a:t>
            </a:r>
            <a:r>
              <a:rPr lang="it-IT" sz="2800" dirty="0">
                <a:latin typeface="Georgia" panose="02040502050405020303" pitchFamily="18" charset="0"/>
              </a:rPr>
              <a:t> up to </a:t>
            </a:r>
            <a:r>
              <a:rPr lang="it-IT" sz="2800" dirty="0" err="1">
                <a:latin typeface="Georgia" panose="02040502050405020303" pitchFamily="18" charset="0"/>
              </a:rPr>
              <a:t>Secular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Franciscans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true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heralds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peace</a:t>
            </a:r>
            <a:r>
              <a:rPr lang="it-IT" sz="2800" dirty="0">
                <a:latin typeface="Georgia" panose="02040502050405020303" pitchFamily="18" charset="0"/>
              </a:rPr>
              <a:t>, fidelity, and </a:t>
            </a:r>
            <a:r>
              <a:rPr lang="it-IT" sz="2800" dirty="0" err="1">
                <a:latin typeface="Georgia" panose="02040502050405020303" pitchFamily="18" charset="0"/>
              </a:rPr>
              <a:t>respect</a:t>
            </a:r>
            <a:r>
              <a:rPr lang="it-IT" sz="2800" dirty="0">
                <a:latin typeface="Georgia" panose="02040502050405020303" pitchFamily="18" charset="0"/>
              </a:rPr>
              <a:t> for life. </a:t>
            </a:r>
            <a:r>
              <a:rPr lang="it-IT" sz="2800" dirty="0" err="1">
                <a:latin typeface="Georgia" panose="02040502050405020303" pitchFamily="18" charset="0"/>
              </a:rPr>
              <a:t>Despite</a:t>
            </a:r>
            <a:r>
              <a:rPr lang="it-IT" sz="2800" dirty="0">
                <a:latin typeface="Georgia" panose="02040502050405020303" pitchFamily="18" charset="0"/>
              </a:rPr>
              <a:t> of a </a:t>
            </a:r>
            <a:r>
              <a:rPr lang="it-IT" sz="2800" dirty="0" err="1">
                <a:latin typeface="Georgia" panose="02040502050405020303" pitchFamily="18" charset="0"/>
              </a:rPr>
              <a:t>continuous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decrease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religious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values</a:t>
            </a:r>
            <a:r>
              <a:rPr lang="it-IT" sz="2800" dirty="0">
                <a:latin typeface="Georgia" panose="02040502050405020303" pitchFamily="18" charset="0"/>
              </a:rPr>
              <a:t> in so </a:t>
            </a:r>
            <a:r>
              <a:rPr lang="it-IT" sz="2800" dirty="0" err="1">
                <a:latin typeface="Georgia" panose="02040502050405020303" pitchFamily="18" charset="0"/>
              </a:rPr>
              <a:t>many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parts</a:t>
            </a:r>
            <a:r>
              <a:rPr lang="it-IT" sz="2800" dirty="0">
                <a:latin typeface="Georgia" panose="02040502050405020303" pitchFamily="18" charset="0"/>
              </a:rPr>
              <a:t> of the world, </a:t>
            </a:r>
            <a:r>
              <a:rPr lang="it-IT" sz="2800" dirty="0" err="1">
                <a:latin typeface="Georgia" panose="02040502050405020303" pitchFamily="18" charset="0"/>
              </a:rPr>
              <a:t>secular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Fanciscans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still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expected</a:t>
            </a:r>
            <a:r>
              <a:rPr lang="it-IT" sz="2800" dirty="0">
                <a:latin typeface="Georgia" panose="02040502050405020303" pitchFamily="18" charset="0"/>
              </a:rPr>
              <a:t> to be a beacon of </a:t>
            </a:r>
            <a:r>
              <a:rPr lang="it-IT" sz="2800" dirty="0" err="1">
                <a:latin typeface="Georgia" panose="02040502050405020303" pitchFamily="18" charset="0"/>
              </a:rPr>
              <a:t>hope</a:t>
            </a:r>
            <a:r>
              <a:rPr lang="it-IT" sz="2800" dirty="0">
                <a:latin typeface="Georgia" panose="02040502050405020303" pitchFamily="18" charset="0"/>
              </a:rPr>
              <a:t> in a </a:t>
            </a:r>
            <a:r>
              <a:rPr lang="it-IT" sz="2800" dirty="0" err="1">
                <a:latin typeface="Georgia" panose="02040502050405020303" pitchFamily="18" charset="0"/>
              </a:rPr>
              <a:t>such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hopeless</a:t>
            </a:r>
            <a:r>
              <a:rPr lang="it-IT" sz="2800" dirty="0">
                <a:latin typeface="Georgia" panose="02040502050405020303" pitchFamily="18" charset="0"/>
              </a:rPr>
              <a:t> world.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The </a:t>
            </a:r>
            <a:r>
              <a:rPr lang="it-IT" sz="2800" dirty="0" err="1">
                <a:latin typeface="Georgia" panose="02040502050405020303" pitchFamily="18" charset="0"/>
              </a:rPr>
              <a:t>question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: Are the OFS </a:t>
            </a:r>
            <a:r>
              <a:rPr lang="it-IT" sz="2800" dirty="0" err="1">
                <a:latin typeface="Georgia" panose="02040502050405020303" pitchFamily="18" charset="0"/>
              </a:rPr>
              <a:t>still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aware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bears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freedom</a:t>
            </a:r>
            <a:r>
              <a:rPr lang="it-IT" sz="2800">
                <a:latin typeface="Georgia" panose="02040502050405020303" pitchFamily="18" charset="0"/>
              </a:rPr>
              <a:t>, promoters </a:t>
            </a:r>
            <a:r>
              <a:rPr lang="it-IT" sz="2800" dirty="0">
                <a:latin typeface="Georgia" panose="02040502050405020303" pitchFamily="18" charset="0"/>
              </a:rPr>
              <a:t>of human </a:t>
            </a:r>
            <a:r>
              <a:rPr lang="it-IT" sz="2800" dirty="0" err="1">
                <a:latin typeface="Georgia" panose="02040502050405020303" pitchFamily="18" charset="0"/>
              </a:rPr>
              <a:t>dignity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peace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unity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harmony</a:t>
            </a:r>
            <a:r>
              <a:rPr lang="it-IT" sz="2800" dirty="0">
                <a:latin typeface="Georgia" panose="02040502050405020303" pitchFamily="18" charset="0"/>
              </a:rPr>
              <a:t>, love, etc. </a:t>
            </a: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«</a:t>
            </a:r>
            <a:r>
              <a:rPr lang="it-IT" sz="2800" dirty="0" err="1">
                <a:latin typeface="Georgia" panose="02040502050405020303" pitchFamily="18" charset="0"/>
              </a:rPr>
              <a:t>let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them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individually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collectively</a:t>
            </a:r>
            <a:r>
              <a:rPr lang="it-IT" sz="2800" dirty="0">
                <a:latin typeface="Georgia" panose="02040502050405020303" pitchFamily="18" charset="0"/>
              </a:rPr>
              <a:t> be in the </a:t>
            </a:r>
            <a:r>
              <a:rPr lang="it-IT" sz="2800" dirty="0" err="1">
                <a:latin typeface="Georgia" panose="02040502050405020303" pitchFamily="18" charset="0"/>
              </a:rPr>
              <a:t>forefront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promoting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justice</a:t>
            </a:r>
            <a:r>
              <a:rPr lang="it-IT" sz="2800" dirty="0">
                <a:latin typeface="Georgia" panose="02040502050405020303" pitchFamily="18" charset="0"/>
              </a:rPr>
              <a:t> by the </a:t>
            </a:r>
            <a:r>
              <a:rPr lang="it-IT" sz="2800" dirty="0" err="1">
                <a:latin typeface="Georgia" panose="02040502050405020303" pitchFamily="18" charset="0"/>
              </a:rPr>
              <a:t>testimony</a:t>
            </a:r>
            <a:r>
              <a:rPr lang="it-IT" sz="2800" dirty="0">
                <a:latin typeface="Georgia" panose="02040502050405020303" pitchFamily="18" charset="0"/>
              </a:rPr>
              <a:t> of their human </a:t>
            </a:r>
            <a:r>
              <a:rPr lang="it-IT" sz="2800" dirty="0" err="1">
                <a:latin typeface="Georgia" panose="02040502050405020303" pitchFamily="18" charset="0"/>
              </a:rPr>
              <a:t>lives</a:t>
            </a:r>
            <a:r>
              <a:rPr lang="it-IT" sz="2800" dirty="0">
                <a:latin typeface="Georgia" panose="02040502050405020303" pitchFamily="18" charset="0"/>
              </a:rPr>
              <a:t> and their </a:t>
            </a:r>
            <a:r>
              <a:rPr lang="it-IT" sz="2800" dirty="0" err="1">
                <a:latin typeface="Georgia" panose="02040502050405020303" pitchFamily="18" charset="0"/>
              </a:rPr>
              <a:t>courageous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initiatives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  <a:r>
              <a:rPr lang="it-IT" sz="2800" dirty="0" err="1">
                <a:latin typeface="Georgia" panose="02040502050405020303" pitchFamily="18" charset="0"/>
              </a:rPr>
              <a:t>Especially</a:t>
            </a:r>
            <a:r>
              <a:rPr lang="it-IT" sz="2800" dirty="0">
                <a:latin typeface="Georgia" panose="02040502050405020303" pitchFamily="18" charset="0"/>
              </a:rPr>
              <a:t> in the </a:t>
            </a:r>
            <a:r>
              <a:rPr lang="it-IT" sz="2800" dirty="0" err="1">
                <a:latin typeface="Georgia" panose="02040502050405020303" pitchFamily="18" charset="0"/>
              </a:rPr>
              <a:t>field</a:t>
            </a:r>
            <a:r>
              <a:rPr lang="it-IT" sz="2800" dirty="0">
                <a:latin typeface="Georgia" panose="02040502050405020303" pitchFamily="18" charset="0"/>
              </a:rPr>
              <a:t> of public life, </a:t>
            </a:r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should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make</a:t>
            </a:r>
            <a:r>
              <a:rPr lang="it-IT" sz="2800" dirty="0">
                <a:latin typeface="Georgia" panose="02040502050405020303" pitchFamily="18" charset="0"/>
              </a:rPr>
              <a:t> definite </a:t>
            </a:r>
            <a:r>
              <a:rPr lang="it-IT" sz="2800" dirty="0" err="1">
                <a:latin typeface="Georgia" panose="02040502050405020303" pitchFamily="18" charset="0"/>
              </a:rPr>
              <a:t>choices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harmony</a:t>
            </a:r>
            <a:r>
              <a:rPr lang="it-IT" sz="2800" dirty="0">
                <a:latin typeface="Georgia" panose="02040502050405020303" pitchFamily="18" charset="0"/>
              </a:rPr>
              <a:t> with their </a:t>
            </a:r>
            <a:r>
              <a:rPr lang="it-IT" sz="2800" dirty="0" err="1">
                <a:latin typeface="Georgia" panose="02040502050405020303" pitchFamily="18" charset="0"/>
              </a:rPr>
              <a:t>faith</a:t>
            </a:r>
            <a:r>
              <a:rPr lang="it-IT" sz="2800" dirty="0">
                <a:latin typeface="Georgia" panose="02040502050405020303" pitchFamily="18" charset="0"/>
              </a:rPr>
              <a:t>»(OFS </a:t>
            </a:r>
            <a:r>
              <a:rPr lang="it-IT" sz="2800" dirty="0" err="1">
                <a:latin typeface="Georgia" panose="02040502050405020303" pitchFamily="18" charset="0"/>
              </a:rPr>
              <a:t>Rule</a:t>
            </a:r>
            <a:r>
              <a:rPr lang="it-IT" sz="2800" dirty="0">
                <a:latin typeface="Georgia" panose="02040502050405020303" pitchFamily="18" charset="0"/>
              </a:rPr>
              <a:t> 15).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75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9823238-8DDB-7249-981E-ECA2ACA1D8D7}"/>
              </a:ext>
            </a:extLst>
          </p:cNvPr>
          <p:cNvSpPr/>
          <p:nvPr/>
        </p:nvSpPr>
        <p:spPr>
          <a:xfrm>
            <a:off x="1008993" y="0"/>
            <a:ext cx="10384221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 err="1">
                <a:latin typeface="Georgia" panose="02040502050405020303" pitchFamily="18" charset="0"/>
              </a:rPr>
              <a:t>When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Jesus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asked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disciples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question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already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had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spent</a:t>
            </a:r>
            <a:r>
              <a:rPr lang="it-IT" sz="2800" dirty="0">
                <a:latin typeface="Georgia" panose="02040502050405020303" pitchFamily="18" charset="0"/>
              </a:rPr>
              <a:t> an </a:t>
            </a:r>
            <a:r>
              <a:rPr lang="it-IT" sz="2800" dirty="0" err="1">
                <a:latin typeface="Georgia" panose="02040502050405020303" pitchFamily="18" charset="0"/>
              </a:rPr>
              <a:t>amount</a:t>
            </a:r>
            <a:r>
              <a:rPr lang="it-IT" sz="2800" dirty="0">
                <a:latin typeface="Georgia" panose="02040502050405020303" pitchFamily="18" charset="0"/>
              </a:rPr>
              <a:t> of time with </a:t>
            </a:r>
            <a:r>
              <a:rPr lang="it-IT" sz="2800" dirty="0" err="1">
                <a:latin typeface="Georgia" panose="02040502050405020303" pitchFamily="18" charset="0"/>
              </a:rPr>
              <a:t>them</a:t>
            </a:r>
            <a:r>
              <a:rPr lang="it-IT" sz="2800" dirty="0">
                <a:latin typeface="Georgia" panose="02040502050405020303" pitchFamily="18" charset="0"/>
              </a:rPr>
              <a:t>. The </a:t>
            </a:r>
            <a:r>
              <a:rPr lang="it-IT" sz="2800" dirty="0" err="1">
                <a:latin typeface="Georgia" panose="02040502050405020303" pitchFamily="18" charset="0"/>
              </a:rPr>
              <a:t>disciples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already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had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heard</a:t>
            </a:r>
            <a:r>
              <a:rPr lang="it-IT" sz="2800" dirty="0">
                <a:latin typeface="Georgia" panose="02040502050405020303" pitchFamily="18" charset="0"/>
              </a:rPr>
              <a:t> so </a:t>
            </a:r>
            <a:r>
              <a:rPr lang="it-IT" sz="2800" dirty="0" err="1">
                <a:latin typeface="Georgia" panose="02040502050405020303" pitchFamily="18" charset="0"/>
              </a:rPr>
              <a:t>many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things</a:t>
            </a:r>
            <a:r>
              <a:rPr lang="it-IT" sz="2800" dirty="0">
                <a:latin typeface="Georgia" panose="02040502050405020303" pitchFamily="18" charset="0"/>
              </a:rPr>
              <a:t> from the </a:t>
            </a:r>
            <a:r>
              <a:rPr lang="it-IT" sz="2800" dirty="0" err="1">
                <a:latin typeface="Georgia" panose="02040502050405020303" pitchFamily="18" charset="0"/>
              </a:rPr>
              <a:t>mouth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Jesus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had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experienced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many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miracles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etc</a:t>
            </a:r>
            <a:r>
              <a:rPr lang="it-IT" sz="2800" dirty="0">
                <a:latin typeface="Georgia" panose="02040502050405020303" pitchFamily="18" charset="0"/>
              </a:rPr>
              <a:t>, etc. </a:t>
            </a:r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knew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who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Jesus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was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hence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was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not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enough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because</a:t>
            </a:r>
            <a:r>
              <a:rPr lang="it-IT" sz="2800" dirty="0">
                <a:latin typeface="Georgia" panose="02040502050405020303" pitchFamily="18" charset="0"/>
              </a:rPr>
              <a:t> their </a:t>
            </a:r>
            <a:r>
              <a:rPr lang="it-IT" sz="2800" dirty="0" err="1">
                <a:latin typeface="Georgia" panose="02040502050405020303" pitchFamily="18" charset="0"/>
              </a:rPr>
              <a:t>knowledge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was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superficial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it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was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based</a:t>
            </a:r>
            <a:r>
              <a:rPr lang="it-IT" sz="2800" dirty="0">
                <a:latin typeface="Georgia" panose="02040502050405020303" pitchFamily="18" charset="0"/>
              </a:rPr>
              <a:t> on </a:t>
            </a:r>
            <a:r>
              <a:rPr lang="it-IT" sz="2800" dirty="0" err="1">
                <a:latin typeface="Georgia" panose="02040502050405020303" pitchFamily="18" charset="0"/>
              </a:rPr>
              <a:t>external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experiences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  <a:r>
              <a:rPr lang="it-IT" sz="2800" dirty="0" err="1">
                <a:latin typeface="Georgia" panose="02040502050405020303" pitchFamily="18" charset="0"/>
              </a:rPr>
              <a:t>Jesus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therefore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want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know</a:t>
            </a:r>
            <a:r>
              <a:rPr lang="it-IT" sz="2800" dirty="0">
                <a:latin typeface="Georgia" panose="02040502050405020303" pitchFamily="18" charset="0"/>
              </a:rPr>
              <a:t> more, </a:t>
            </a:r>
            <a:r>
              <a:rPr lang="it-IT" sz="2800" dirty="0" err="1">
                <a:latin typeface="Georgia" panose="02040502050405020303" pitchFamily="18" charset="0"/>
              </a:rPr>
              <a:t>not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you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had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seen</a:t>
            </a:r>
            <a:r>
              <a:rPr lang="it-IT" sz="2800" dirty="0">
                <a:latin typeface="Georgia" panose="02040502050405020303" pitchFamily="18" charset="0"/>
              </a:rPr>
              <a:t> or </a:t>
            </a:r>
            <a:r>
              <a:rPr lang="it-IT" sz="2800" dirty="0" err="1">
                <a:latin typeface="Georgia" panose="02040502050405020303" pitchFamily="18" charset="0"/>
              </a:rPr>
              <a:t>heard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but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rather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has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been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revealed</a:t>
            </a:r>
            <a:r>
              <a:rPr lang="it-IT" sz="2800" dirty="0">
                <a:latin typeface="Georgia" panose="02040502050405020303" pitchFamily="18" charset="0"/>
              </a:rPr>
              <a:t> by </a:t>
            </a:r>
            <a:r>
              <a:rPr lang="it-IT" sz="2800" dirty="0" err="1">
                <a:latin typeface="Georgia" panose="02040502050405020303" pitchFamily="18" charset="0"/>
              </a:rPr>
              <a:t>God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your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innermost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being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St. Francis of Assisi </a:t>
            </a:r>
            <a:r>
              <a:rPr lang="it-IT" sz="2800" dirty="0" err="1">
                <a:latin typeface="Georgia" panose="02040502050405020303" pitchFamily="18" charset="0"/>
              </a:rPr>
              <a:t>had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find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own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answer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about</a:t>
            </a:r>
            <a:r>
              <a:rPr lang="it-IT" sz="2800" dirty="0">
                <a:latin typeface="Georgia" panose="02040502050405020303" pitchFamily="18" charset="0"/>
              </a:rPr>
              <a:t> the  </a:t>
            </a:r>
            <a:r>
              <a:rPr lang="it-IT" sz="2800" dirty="0" err="1">
                <a:latin typeface="Georgia" panose="02040502050405020303" pitchFamily="18" charset="0"/>
              </a:rPr>
              <a:t>identity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Jesus</a:t>
            </a:r>
            <a:r>
              <a:rPr lang="it-IT" sz="2800" dirty="0">
                <a:latin typeface="Georgia" panose="02040502050405020303" pitchFamily="18" charset="0"/>
              </a:rPr>
              <a:t>. He </a:t>
            </a:r>
            <a:r>
              <a:rPr lang="it-IT" sz="2800" dirty="0" err="1">
                <a:latin typeface="Georgia" panose="02040502050405020303" pitchFamily="18" charset="0"/>
              </a:rPr>
              <a:t>had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learn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grow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awareness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God’s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presence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all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created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beings</a:t>
            </a:r>
            <a:r>
              <a:rPr lang="it-IT" sz="2800" dirty="0">
                <a:latin typeface="Georgia" panose="02040502050405020303" pitchFamily="18" charset="0"/>
              </a:rPr>
              <a:t>. His </a:t>
            </a:r>
            <a:r>
              <a:rPr lang="it-IT" sz="2800" dirty="0" err="1">
                <a:latin typeface="Georgia" panose="02040502050405020303" pitchFamily="18" charset="0"/>
              </a:rPr>
              <a:t>willingness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rediscover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Jesus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all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circumstances</a:t>
            </a:r>
            <a:r>
              <a:rPr lang="it-IT" sz="2800" dirty="0">
                <a:latin typeface="Georgia" panose="02040502050405020303" pitchFamily="18" charset="0"/>
              </a:rPr>
              <a:t> of life </a:t>
            </a:r>
            <a:r>
              <a:rPr lang="it-IT" sz="2800" dirty="0" err="1">
                <a:latin typeface="Georgia" panose="02040502050405020303" pitchFamily="18" charset="0"/>
              </a:rPr>
              <a:t>was</a:t>
            </a:r>
            <a:r>
              <a:rPr lang="it-IT" sz="2800" dirty="0">
                <a:latin typeface="Georgia" panose="02040502050405020303" pitchFamily="18" charset="0"/>
              </a:rPr>
              <a:t> a </a:t>
            </a:r>
            <a:r>
              <a:rPr lang="it-IT" sz="2800" dirty="0" err="1">
                <a:latin typeface="Georgia" panose="02040502050405020303" pitchFamily="18" charset="0"/>
              </a:rPr>
              <a:t>fruit</a:t>
            </a:r>
            <a:r>
              <a:rPr lang="it-IT" sz="2800" dirty="0">
                <a:latin typeface="Georgia" panose="02040502050405020303" pitchFamily="18" charset="0"/>
              </a:rPr>
              <a:t> of  </a:t>
            </a:r>
            <a:r>
              <a:rPr lang="it-IT" sz="2800" dirty="0" err="1">
                <a:latin typeface="Georgia" panose="02040502050405020303" pitchFamily="18" charset="0"/>
              </a:rPr>
              <a:t>constant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prayer</a:t>
            </a:r>
            <a:r>
              <a:rPr lang="it-IT" sz="2800" dirty="0">
                <a:latin typeface="Georgia" panose="02040502050405020303" pitchFamily="18" charset="0"/>
              </a:rPr>
              <a:t> and the </a:t>
            </a:r>
            <a:r>
              <a:rPr lang="it-IT" sz="2800" dirty="0" err="1">
                <a:latin typeface="Georgia" panose="02040502050405020303" pitchFamily="18" charset="0"/>
              </a:rPr>
              <a:t>search</a:t>
            </a:r>
            <a:r>
              <a:rPr lang="it-IT" sz="2800" dirty="0">
                <a:latin typeface="Georgia" panose="02040502050405020303" pitchFamily="18" charset="0"/>
              </a:rPr>
              <a:t> for </a:t>
            </a:r>
            <a:r>
              <a:rPr lang="it-IT" sz="2800" dirty="0" err="1">
                <a:latin typeface="Georgia" panose="02040502050405020303" pitchFamily="18" charset="0"/>
              </a:rPr>
              <a:t>meaning</a:t>
            </a:r>
            <a:r>
              <a:rPr lang="it-IT" sz="2800" dirty="0">
                <a:latin typeface="Georgia" panose="02040502050405020303" pitchFamily="18" charset="0"/>
              </a:rPr>
              <a:t> in life. His new way of life </a:t>
            </a:r>
            <a:r>
              <a:rPr lang="it-IT" sz="2800" dirty="0" err="1">
                <a:latin typeface="Georgia" panose="02040502050405020303" pitchFamily="18" charset="0"/>
              </a:rPr>
              <a:t>scandalized</a:t>
            </a:r>
            <a:r>
              <a:rPr lang="it-IT" sz="2800" dirty="0">
                <a:latin typeface="Georgia" panose="02040502050405020303" pitchFamily="18" charset="0"/>
              </a:rPr>
              <a:t> some and </a:t>
            </a:r>
            <a:r>
              <a:rPr lang="it-IT" sz="2800" dirty="0" err="1">
                <a:latin typeface="Georgia" panose="02040502050405020303" pitchFamily="18" charset="0"/>
              </a:rPr>
              <a:t>inspired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others</a:t>
            </a:r>
            <a:r>
              <a:rPr lang="it-IT" sz="2800" dirty="0">
                <a:latin typeface="Georgia" panose="02040502050405020303" pitchFamily="18" charset="0"/>
              </a:rPr>
              <a:t> to join in, in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mission</a:t>
            </a:r>
            <a:r>
              <a:rPr lang="it-IT" sz="2800" dirty="0">
                <a:latin typeface="Georgia" panose="02040502050405020303" pitchFamily="18" charset="0"/>
              </a:rPr>
              <a:t>. 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07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E24F6192-2182-6E48-91E5-722C1D562B69}"/>
              </a:ext>
            </a:extLst>
          </p:cNvPr>
          <p:cNvSpPr/>
          <p:nvPr/>
        </p:nvSpPr>
        <p:spPr>
          <a:xfrm>
            <a:off x="987971" y="1"/>
            <a:ext cx="1038422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err="1">
                <a:latin typeface="Georgia" panose="02040502050405020303" pitchFamily="18" charset="0"/>
              </a:rPr>
              <a:t>Francis’s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extraordinary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involvement</a:t>
            </a:r>
            <a:r>
              <a:rPr lang="it-IT" sz="2800" dirty="0">
                <a:latin typeface="Georgia" panose="02040502050405020303" pitchFamily="18" charset="0"/>
              </a:rPr>
              <a:t> in the life of the society in </a:t>
            </a:r>
            <a:r>
              <a:rPr lang="it-IT" sz="2800" dirty="0" err="1">
                <a:latin typeface="Georgia" panose="02040502050405020303" pitchFamily="18" charset="0"/>
              </a:rPr>
              <a:t>different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forms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means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was</a:t>
            </a:r>
            <a:r>
              <a:rPr lang="it-IT" sz="2800" dirty="0">
                <a:latin typeface="Georgia" panose="02040502050405020303" pitchFamily="18" charset="0"/>
              </a:rPr>
              <a:t> an </a:t>
            </a:r>
            <a:r>
              <a:rPr lang="it-IT" sz="2800" dirty="0" err="1">
                <a:latin typeface="Georgia" panose="02040502050405020303" pitchFamily="18" charset="0"/>
              </a:rPr>
              <a:t>authentic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reflection</a:t>
            </a:r>
            <a:r>
              <a:rPr lang="it-IT" sz="2800" dirty="0">
                <a:latin typeface="Georgia" panose="02040502050405020303" pitchFamily="18" charset="0"/>
              </a:rPr>
              <a:t> of the Gospel </a:t>
            </a:r>
            <a:r>
              <a:rPr lang="it-IT" sz="2800" dirty="0" err="1">
                <a:latin typeface="Georgia" panose="02040502050405020303" pitchFamily="18" charset="0"/>
              </a:rPr>
              <a:t>which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was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fully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determined</a:t>
            </a:r>
            <a:r>
              <a:rPr lang="it-IT" sz="2800" dirty="0">
                <a:latin typeface="Georgia" panose="02040502050405020303" pitchFamily="18" charset="0"/>
              </a:rPr>
              <a:t> to live by. He </a:t>
            </a:r>
            <a:r>
              <a:rPr lang="it-IT" sz="2800" dirty="0" err="1">
                <a:latin typeface="Georgia" panose="02040502050405020303" pitchFamily="18" charset="0"/>
              </a:rPr>
              <a:t>did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not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invent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anything</a:t>
            </a:r>
            <a:r>
              <a:rPr lang="it-IT" sz="2800" dirty="0">
                <a:latin typeface="Georgia" panose="02040502050405020303" pitchFamily="18" charset="0"/>
              </a:rPr>
              <a:t> new </a:t>
            </a:r>
            <a:r>
              <a:rPr lang="it-IT" sz="2800" dirty="0" err="1">
                <a:latin typeface="Georgia" panose="02040502050405020303" pitchFamily="18" charset="0"/>
              </a:rPr>
              <a:t>but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rather</a:t>
            </a:r>
            <a:r>
              <a:rPr lang="it-IT" sz="2800" dirty="0">
                <a:latin typeface="Georgia" panose="02040502050405020303" pitchFamily="18" charset="0"/>
              </a:rPr>
              <a:t> he </a:t>
            </a:r>
            <a:r>
              <a:rPr lang="it-IT" sz="2800" dirty="0" err="1">
                <a:latin typeface="Georgia" panose="02040502050405020303" pitchFamily="18" charset="0"/>
              </a:rPr>
              <a:t>implemented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it</a:t>
            </a:r>
            <a:r>
              <a:rPr lang="it-IT" sz="2800" dirty="0">
                <a:latin typeface="Georgia" panose="02040502050405020303" pitchFamily="18" charset="0"/>
              </a:rPr>
              <a:t>. St. </a:t>
            </a:r>
            <a:r>
              <a:rPr lang="it-IT" sz="2800" dirty="0" err="1">
                <a:latin typeface="Georgia" panose="02040502050405020303" pitchFamily="18" charset="0"/>
              </a:rPr>
              <a:t>Francis’s</a:t>
            </a:r>
            <a:r>
              <a:rPr lang="it-IT" sz="2800" dirty="0">
                <a:latin typeface="Georgia" panose="02040502050405020303" pitchFamily="18" charset="0"/>
              </a:rPr>
              <a:t> new way of life </a:t>
            </a:r>
            <a:r>
              <a:rPr lang="it-IT" sz="2800" dirty="0" err="1">
                <a:latin typeface="Georgia" panose="02040502050405020303" pitchFamily="18" charset="0"/>
              </a:rPr>
              <a:t>had</a:t>
            </a:r>
            <a:r>
              <a:rPr lang="it-IT" sz="2800" dirty="0">
                <a:latin typeface="Georgia" panose="02040502050405020303" pitchFamily="18" charset="0"/>
              </a:rPr>
              <a:t> an impact </a:t>
            </a:r>
            <a:r>
              <a:rPr lang="it-IT" sz="2800" dirty="0" err="1">
                <a:latin typeface="Georgia" panose="02040502050405020303" pitchFamily="18" charset="0"/>
              </a:rPr>
              <a:t>omn</a:t>
            </a:r>
            <a:r>
              <a:rPr lang="it-IT" sz="2800" dirty="0">
                <a:latin typeface="Georgia" panose="02040502050405020303" pitchFamily="18" charset="0"/>
              </a:rPr>
              <a:t> the society and in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fellow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brothers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who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joined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him</a:t>
            </a:r>
            <a:r>
              <a:rPr lang="it-IT" sz="2800" dirty="0">
                <a:latin typeface="Georgia" panose="02040502050405020303" pitchFamily="18" charset="0"/>
              </a:rPr>
              <a:t>.  His </a:t>
            </a:r>
            <a:r>
              <a:rPr lang="it-IT" sz="2800" dirty="0" err="1">
                <a:latin typeface="Georgia" panose="02040502050405020303" pitchFamily="18" charset="0"/>
              </a:rPr>
              <a:t>charism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was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not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only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heard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but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felt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among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comunities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 err="1">
                <a:latin typeface="Georgia" panose="02040502050405020303" pitchFamily="18" charset="0"/>
              </a:rPr>
              <a:t>It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was</a:t>
            </a:r>
            <a:r>
              <a:rPr lang="it-IT" sz="2800" dirty="0">
                <a:latin typeface="Georgia" panose="02040502050405020303" pitchFamily="18" charset="0"/>
              </a:rPr>
              <a:t> a </a:t>
            </a:r>
            <a:r>
              <a:rPr lang="it-IT" sz="2800" dirty="0" err="1">
                <a:latin typeface="Georgia" panose="02040502050405020303" pitchFamily="18" charset="0"/>
              </a:rPr>
              <a:t>charism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developed</a:t>
            </a:r>
            <a:r>
              <a:rPr lang="it-IT" sz="2800" dirty="0">
                <a:latin typeface="Georgia" panose="02040502050405020303" pitchFamily="18" charset="0"/>
              </a:rPr>
              <a:t> from  personal </a:t>
            </a:r>
            <a:r>
              <a:rPr lang="it-IT" sz="2800" dirty="0" err="1">
                <a:latin typeface="Georgia" panose="02040502050405020303" pitchFamily="18" charset="0"/>
              </a:rPr>
              <a:t>prayer</a:t>
            </a:r>
            <a:r>
              <a:rPr lang="it-IT" sz="2800" dirty="0">
                <a:latin typeface="Georgia" panose="02040502050405020303" pitchFamily="18" charset="0"/>
              </a:rPr>
              <a:t> and from </a:t>
            </a:r>
            <a:r>
              <a:rPr lang="it-IT" sz="2800" dirty="0" err="1">
                <a:latin typeface="Georgia" panose="02040502050405020303" pitchFamily="18" charset="0"/>
              </a:rPr>
              <a:t>such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prayer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practical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actions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followed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«the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deeds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you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do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may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be the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only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sermon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some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persons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will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hear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today</a:t>
            </a:r>
            <a:r>
              <a:rPr lang="it-IT" sz="2800" dirty="0">
                <a:latin typeface="Georgia" panose="02040502050405020303" pitchFamily="18" charset="0"/>
              </a:rPr>
              <a:t>» (Francis of Assisi). </a:t>
            </a:r>
            <a:r>
              <a:rPr lang="it-IT" sz="2800" dirty="0" err="1">
                <a:latin typeface="Georgia" panose="02040502050405020303" pitchFamily="18" charset="0"/>
              </a:rPr>
              <a:t>Prayer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was</a:t>
            </a:r>
            <a:r>
              <a:rPr lang="it-IT" sz="2800" dirty="0">
                <a:latin typeface="Georgia" panose="02040502050405020303" pitchFamily="18" charset="0"/>
              </a:rPr>
              <a:t>  </a:t>
            </a:r>
            <a:r>
              <a:rPr lang="it-IT" sz="2800" dirty="0" err="1">
                <a:latin typeface="Georgia" panose="02040502050405020303" pitchFamily="18" charset="0"/>
              </a:rPr>
              <a:t>crucial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life. </a:t>
            </a:r>
            <a:r>
              <a:rPr lang="it-IT" sz="2800" dirty="0" err="1">
                <a:latin typeface="Georgia" panose="02040502050405020303" pitchFamily="18" charset="0"/>
              </a:rPr>
              <a:t>As</a:t>
            </a:r>
            <a:r>
              <a:rPr lang="it-IT" sz="2800" dirty="0">
                <a:latin typeface="Georgia" panose="02040502050405020303" pitchFamily="18" charset="0"/>
              </a:rPr>
              <a:t> he </a:t>
            </a:r>
            <a:r>
              <a:rPr lang="it-IT" sz="2800" dirty="0" err="1">
                <a:latin typeface="Georgia" panose="02040502050405020303" pitchFamily="18" charset="0"/>
              </a:rPr>
              <a:t>continued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pray</a:t>
            </a:r>
            <a:r>
              <a:rPr lang="it-IT" sz="2800" dirty="0">
                <a:latin typeface="Georgia" panose="02040502050405020303" pitchFamily="18" charset="0"/>
              </a:rPr>
              <a:t>, the more he </a:t>
            </a:r>
            <a:r>
              <a:rPr lang="it-IT" sz="2800" dirty="0" err="1">
                <a:latin typeface="Georgia" panose="02040502050405020303" pitchFamily="18" charset="0"/>
              </a:rPr>
              <a:t>grew</a:t>
            </a:r>
            <a:r>
              <a:rPr lang="it-IT" sz="2800" dirty="0">
                <a:latin typeface="Georgia" panose="02040502050405020303" pitchFamily="18" charset="0"/>
              </a:rPr>
              <a:t> in the </a:t>
            </a:r>
            <a:r>
              <a:rPr lang="it-IT" sz="2800" dirty="0" err="1">
                <a:latin typeface="Georgia" panose="02040502050405020303" pitchFamily="18" charset="0"/>
              </a:rPr>
              <a:t>perception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who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God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. He </a:t>
            </a:r>
            <a:r>
              <a:rPr lang="it-IT" sz="2800" dirty="0" err="1">
                <a:latin typeface="Georgia" panose="02040502050405020303" pitchFamily="18" charset="0"/>
              </a:rPr>
              <a:t>continued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discover</a:t>
            </a:r>
            <a:r>
              <a:rPr lang="it-IT" sz="2800" dirty="0">
                <a:latin typeface="Georgia" panose="02040502050405020303" pitchFamily="18" charset="0"/>
              </a:rPr>
              <a:t> the self-</a:t>
            </a:r>
            <a:r>
              <a:rPr lang="it-IT" sz="2800" dirty="0" err="1">
                <a:latin typeface="Georgia" panose="02040502050405020303" pitchFamily="18" charset="0"/>
              </a:rPr>
              <a:t>identity</a:t>
            </a:r>
            <a:r>
              <a:rPr lang="it-IT" sz="2800" dirty="0">
                <a:latin typeface="Georgia" panose="02040502050405020303" pitchFamily="18" charset="0"/>
              </a:rPr>
              <a:t> of the </a:t>
            </a:r>
            <a:r>
              <a:rPr lang="it-IT" sz="2800" dirty="0" err="1">
                <a:latin typeface="Georgia" panose="02040502050405020303" pitchFamily="18" charset="0"/>
              </a:rPr>
              <a:t>person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Jesus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life. For Francis, </a:t>
            </a:r>
            <a:r>
              <a:rPr lang="it-IT" sz="2800" dirty="0" err="1">
                <a:latin typeface="Georgia" panose="02040502050405020303" pitchFamily="18" charset="0"/>
              </a:rPr>
              <a:t>contemplation</a:t>
            </a:r>
            <a:r>
              <a:rPr lang="it-IT" sz="2800" dirty="0">
                <a:latin typeface="Georgia" panose="02040502050405020303" pitchFamily="18" charset="0"/>
              </a:rPr>
              <a:t>, and </a:t>
            </a:r>
            <a:r>
              <a:rPr lang="it-IT" sz="2800" dirty="0" err="1">
                <a:latin typeface="Georgia" panose="02040502050405020303" pitchFamily="18" charset="0"/>
              </a:rPr>
              <a:t>action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both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were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way of life.</a:t>
            </a:r>
          </a:p>
        </p:txBody>
      </p:sp>
    </p:spTree>
    <p:extLst>
      <p:ext uri="{BB962C8B-B14F-4D97-AF65-F5344CB8AC3E}">
        <p14:creationId xmlns:p14="http://schemas.microsoft.com/office/powerpoint/2010/main" val="2157099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00D3FD68-BCC4-4D4E-AEAA-90BF2032F5B7}"/>
              </a:ext>
            </a:extLst>
          </p:cNvPr>
          <p:cNvSpPr/>
          <p:nvPr/>
        </p:nvSpPr>
        <p:spPr>
          <a:xfrm>
            <a:off x="1019503" y="0"/>
            <a:ext cx="1033166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>
                <a:latin typeface="Georgia" panose="02040502050405020303" pitchFamily="18" charset="0"/>
              </a:rPr>
              <a:t>In </a:t>
            </a:r>
            <a:r>
              <a:rPr lang="it-IT" sz="2800" dirty="0" err="1">
                <a:latin typeface="Georgia" panose="02040502050405020303" pitchFamily="18" charset="0"/>
              </a:rPr>
              <a:t>Prayer</a:t>
            </a:r>
            <a:r>
              <a:rPr lang="it-IT" sz="2800" dirty="0">
                <a:latin typeface="Georgia" panose="02040502050405020303" pitchFamily="18" charset="0"/>
              </a:rPr>
              <a:t>, he </a:t>
            </a:r>
            <a:r>
              <a:rPr lang="it-IT" sz="2800" dirty="0" err="1">
                <a:latin typeface="Georgia" panose="02040502050405020303" pitchFamily="18" charset="0"/>
              </a:rPr>
              <a:t>realized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what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was</a:t>
            </a:r>
            <a:r>
              <a:rPr lang="it-IT" sz="2800" dirty="0">
                <a:latin typeface="Georgia" panose="02040502050405020303" pitchFamily="18" charset="0"/>
              </a:rPr>
              <a:t> the world of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time </a:t>
            </a:r>
            <a:r>
              <a:rPr lang="it-IT" sz="2800" dirty="0" err="1">
                <a:latin typeface="Georgia" panose="02040502050405020303" pitchFamily="18" charset="0"/>
              </a:rPr>
              <a:t>was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about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  <a:r>
              <a:rPr lang="it-IT" sz="2800" dirty="0" err="1">
                <a:latin typeface="Georgia" panose="02040502050405020303" pitchFamily="18" charset="0"/>
              </a:rPr>
              <a:t>Through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prayer</a:t>
            </a:r>
            <a:r>
              <a:rPr lang="it-IT" sz="2800" dirty="0">
                <a:latin typeface="Georgia" panose="02040502050405020303" pitchFamily="18" charset="0"/>
              </a:rPr>
              <a:t>, St. Francis </a:t>
            </a:r>
            <a:r>
              <a:rPr lang="it-IT" sz="2800" dirty="0" err="1">
                <a:latin typeface="Georgia" panose="02040502050405020303" pitchFamily="18" charset="0"/>
              </a:rPr>
              <a:t>was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able</a:t>
            </a:r>
            <a:r>
              <a:rPr lang="it-IT" sz="2800" dirty="0">
                <a:latin typeface="Georgia" panose="02040502050405020303" pitchFamily="18" charset="0"/>
              </a:rPr>
              <a:t> to go </a:t>
            </a:r>
            <a:r>
              <a:rPr lang="it-IT" sz="2800" dirty="0" err="1">
                <a:latin typeface="Georgia" panose="02040502050405020303" pitchFamily="18" charset="0"/>
              </a:rPr>
              <a:t>beyond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himself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began</a:t>
            </a:r>
            <a:r>
              <a:rPr lang="it-IT" sz="2800" dirty="0">
                <a:latin typeface="Georgia" panose="02040502050405020303" pitchFamily="18" charset="0"/>
              </a:rPr>
              <a:t> to focus on </a:t>
            </a:r>
            <a:r>
              <a:rPr lang="it-IT" sz="2800" dirty="0" err="1">
                <a:latin typeface="Georgia" panose="02040502050405020303" pitchFamily="18" charset="0"/>
              </a:rPr>
              <a:t>putting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prayer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faith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into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action</a:t>
            </a:r>
            <a:r>
              <a:rPr lang="it-IT" sz="2800" dirty="0">
                <a:latin typeface="Georgia" panose="02040502050405020303" pitchFamily="18" charset="0"/>
              </a:rPr>
              <a:t>. He </a:t>
            </a:r>
            <a:r>
              <a:rPr lang="it-IT" sz="2800" dirty="0" err="1">
                <a:latin typeface="Georgia" panose="02040502050405020303" pitchFamily="18" charset="0"/>
              </a:rPr>
              <a:t>entered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into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inner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dialogue</a:t>
            </a:r>
            <a:r>
              <a:rPr lang="it-IT" sz="2800" dirty="0">
                <a:latin typeface="Georgia" panose="02040502050405020303" pitchFamily="18" charset="0"/>
              </a:rPr>
              <a:t> with </a:t>
            </a:r>
            <a:r>
              <a:rPr lang="it-IT" sz="2800" dirty="0" err="1">
                <a:latin typeface="Georgia" panose="02040502050405020303" pitchFamily="18" charset="0"/>
              </a:rPr>
              <a:t>God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who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speaks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cares</a:t>
            </a:r>
            <a:r>
              <a:rPr lang="it-IT" sz="2800" dirty="0">
                <a:latin typeface="Georgia" panose="02040502050405020303" pitchFamily="18" charset="0"/>
              </a:rPr>
              <a:t> for  His </a:t>
            </a:r>
            <a:r>
              <a:rPr lang="it-IT" sz="2800" dirty="0" err="1">
                <a:latin typeface="Georgia" panose="02040502050405020303" pitchFamily="18" charset="0"/>
              </a:rPr>
              <a:t>people</a:t>
            </a:r>
            <a:r>
              <a:rPr lang="it-IT" sz="2800" dirty="0">
                <a:latin typeface="Georgia" panose="02040502050405020303" pitchFamily="18" charset="0"/>
              </a:rPr>
              <a:t>. His personal </a:t>
            </a:r>
            <a:r>
              <a:rPr lang="it-IT" sz="2800" dirty="0" err="1">
                <a:latin typeface="Georgia" panose="02040502050405020303" pitchFamily="18" charset="0"/>
              </a:rPr>
              <a:t>experience</a:t>
            </a:r>
            <a:r>
              <a:rPr lang="it-IT" sz="2800" dirty="0">
                <a:latin typeface="Georgia" panose="02040502050405020303" pitchFamily="18" charset="0"/>
              </a:rPr>
              <a:t> with </a:t>
            </a:r>
            <a:r>
              <a:rPr lang="it-IT" sz="2800" dirty="0" err="1">
                <a:latin typeface="Georgia" panose="02040502050405020303" pitchFamily="18" charset="0"/>
              </a:rPr>
              <a:t>God</a:t>
            </a:r>
            <a:r>
              <a:rPr lang="it-IT" sz="2800" dirty="0">
                <a:latin typeface="Georgia" panose="02040502050405020303" pitchFamily="18" charset="0"/>
              </a:rPr>
              <a:t>  </a:t>
            </a:r>
            <a:r>
              <a:rPr lang="it-IT" sz="2800" dirty="0" err="1">
                <a:latin typeface="Georgia" panose="02040502050405020303" pitchFamily="18" charset="0"/>
              </a:rPr>
              <a:t>enabled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him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recognize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all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earthy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things</a:t>
            </a:r>
            <a:r>
              <a:rPr lang="it-IT" sz="2800" dirty="0">
                <a:latin typeface="Georgia" panose="02040502050405020303" pitchFamily="18" charset="0"/>
              </a:rPr>
              <a:t>, the </a:t>
            </a:r>
            <a:r>
              <a:rPr lang="it-IT" sz="2800" dirty="0" err="1">
                <a:latin typeface="Georgia" panose="02040502050405020303" pitchFamily="18" charset="0"/>
              </a:rPr>
              <a:t>working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hand</a:t>
            </a:r>
            <a:r>
              <a:rPr lang="it-IT" sz="2800" dirty="0">
                <a:latin typeface="Georgia" panose="02040502050405020303" pitchFamily="18" charset="0"/>
              </a:rPr>
              <a:t> of creator –</a:t>
            </a:r>
            <a:r>
              <a:rPr lang="it-IT" sz="2800" dirty="0" err="1">
                <a:latin typeface="Georgia" panose="02040502050405020303" pitchFamily="18" charset="0"/>
              </a:rPr>
              <a:t>God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In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ways, Francis, </a:t>
            </a:r>
            <a:r>
              <a:rPr lang="it-IT" sz="2800" dirty="0" err="1">
                <a:latin typeface="Georgia" panose="02040502050405020303" pitchFamily="18" charset="0"/>
              </a:rPr>
              <a:t>tried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answer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question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Jesus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</a:p>
          <a:p>
            <a:pPr algn="just"/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«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But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you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,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who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do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you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say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I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am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?» </a:t>
            </a:r>
          </a:p>
          <a:p>
            <a:pPr algn="just"/>
            <a:r>
              <a:rPr lang="it-IT" sz="2800" dirty="0" err="1">
                <a:latin typeface="Georgia" panose="02040502050405020303" pitchFamily="18" charset="0"/>
              </a:rPr>
              <a:t>Till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final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days</a:t>
            </a:r>
            <a:r>
              <a:rPr lang="it-IT" sz="2800" dirty="0">
                <a:latin typeface="Georgia" panose="02040502050405020303" pitchFamily="18" charset="0"/>
              </a:rPr>
              <a:t> on </a:t>
            </a:r>
            <a:r>
              <a:rPr lang="it-IT" sz="2800" dirty="0" err="1">
                <a:latin typeface="Georgia" panose="02040502050405020303" pitchFamily="18" charset="0"/>
              </a:rPr>
              <a:t>earth</a:t>
            </a:r>
            <a:r>
              <a:rPr lang="it-IT" sz="2800" dirty="0">
                <a:latin typeface="Georgia" panose="02040502050405020303" pitchFamily="18" charset="0"/>
              </a:rPr>
              <a:t>, Francis </a:t>
            </a:r>
            <a:r>
              <a:rPr lang="it-IT" sz="2800" dirty="0" err="1">
                <a:latin typeface="Georgia" panose="02040502050405020303" pitchFamily="18" charset="0"/>
              </a:rPr>
              <a:t>had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illustrated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through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prayer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writings</a:t>
            </a:r>
            <a:r>
              <a:rPr lang="it-IT" sz="2800" dirty="0">
                <a:latin typeface="Georgia" panose="02040502050405020303" pitchFamily="18" charset="0"/>
              </a:rPr>
              <a:t>, and </a:t>
            </a:r>
            <a:r>
              <a:rPr lang="it-IT" sz="2800" dirty="0" err="1">
                <a:latin typeface="Georgia" panose="02040502050405020303" pitchFamily="18" charset="0"/>
              </a:rPr>
              <a:t>through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own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exemplary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acts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discipleship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charism</a:t>
            </a:r>
            <a:r>
              <a:rPr lang="it-IT" sz="2800" dirty="0">
                <a:latin typeface="Georgia" panose="02040502050405020303" pitchFamily="18" charset="0"/>
              </a:rPr>
              <a:t> can be </a:t>
            </a:r>
            <a:r>
              <a:rPr lang="it-IT" sz="2800" dirty="0" err="1">
                <a:latin typeface="Georgia" panose="02040502050405020303" pitchFamily="18" charset="0"/>
              </a:rPr>
              <a:t>both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linked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between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God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eartly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created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beings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706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FE2BF11-C0B1-9740-9434-858B5998B862}"/>
              </a:ext>
            </a:extLst>
          </p:cNvPr>
          <p:cNvSpPr/>
          <p:nvPr/>
        </p:nvSpPr>
        <p:spPr>
          <a:xfrm>
            <a:off x="998483" y="0"/>
            <a:ext cx="1037371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err="1">
                <a:latin typeface="Georgia" panose="02040502050405020303" pitchFamily="18" charset="0"/>
              </a:rPr>
              <a:t>We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found</a:t>
            </a:r>
            <a:r>
              <a:rPr lang="it-IT" sz="2800" dirty="0">
                <a:latin typeface="Georgia" panose="02040502050405020303" pitchFamily="18" charset="0"/>
              </a:rPr>
              <a:t> in st. Francis </a:t>
            </a:r>
            <a:r>
              <a:rPr lang="it-IT" sz="2800" dirty="0" err="1">
                <a:latin typeface="Georgia" panose="02040502050405020303" pitchFamily="18" charset="0"/>
              </a:rPr>
              <a:t>prayer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true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manifestation</a:t>
            </a:r>
            <a:r>
              <a:rPr lang="it-IT" sz="2800" dirty="0">
                <a:latin typeface="Georgia" panose="02040502050405020303" pitchFamily="18" charset="0"/>
              </a:rPr>
              <a:t> of a desire to live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life </a:t>
            </a:r>
            <a:r>
              <a:rPr lang="it-IT" sz="2800" dirty="0" err="1">
                <a:latin typeface="Georgia" panose="02040502050405020303" pitchFamily="18" charset="0"/>
              </a:rPr>
              <a:t>till</a:t>
            </a:r>
            <a:r>
              <a:rPr lang="it-IT" sz="2800" dirty="0">
                <a:latin typeface="Georgia" panose="02040502050405020303" pitchFamily="18" charset="0"/>
              </a:rPr>
              <a:t> to the end with an </a:t>
            </a:r>
            <a:r>
              <a:rPr lang="it-IT" sz="2800" dirty="0" err="1">
                <a:latin typeface="Georgia" panose="02040502050405020303" pitchFamily="18" charset="0"/>
              </a:rPr>
              <a:t>attitude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humble</a:t>
            </a:r>
            <a:r>
              <a:rPr lang="it-IT" sz="2800" dirty="0">
                <a:latin typeface="Georgia" panose="02040502050405020303" pitchFamily="18" charset="0"/>
              </a:rPr>
              <a:t> service of </a:t>
            </a:r>
            <a:r>
              <a:rPr lang="it-IT" sz="2800" dirty="0" err="1">
                <a:latin typeface="Georgia" panose="02040502050405020303" pitchFamily="18" charset="0"/>
              </a:rPr>
              <a:t>God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neighbour</a:t>
            </a:r>
            <a:r>
              <a:rPr lang="it-IT" sz="2800" dirty="0">
                <a:latin typeface="Georgia" panose="02040502050405020303" pitchFamily="18" charset="0"/>
              </a:rPr>
              <a:t>. He </a:t>
            </a:r>
            <a:r>
              <a:rPr lang="it-IT" sz="2800" dirty="0" err="1">
                <a:latin typeface="Georgia" panose="02040502050405020303" pitchFamily="18" charset="0"/>
              </a:rPr>
              <a:t>had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left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us</a:t>
            </a:r>
            <a:r>
              <a:rPr lang="it-IT" sz="2800" dirty="0">
                <a:latin typeface="Georgia" panose="02040502050405020303" pitchFamily="18" charset="0"/>
              </a:rPr>
              <a:t> with a </a:t>
            </a:r>
            <a:r>
              <a:rPr lang="it-IT" sz="2800" dirty="0" err="1">
                <a:latin typeface="Georgia" panose="02040502050405020303" pitchFamily="18" charset="0"/>
              </a:rPr>
              <a:t>treasure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Francican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charism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which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hidden</a:t>
            </a:r>
            <a:r>
              <a:rPr lang="it-IT" sz="2800" dirty="0">
                <a:latin typeface="Georgia" panose="02040502050405020303" pitchFamily="18" charset="0"/>
              </a:rPr>
              <a:t> in the </a:t>
            </a:r>
            <a:r>
              <a:rPr lang="it-IT" sz="2800" dirty="0" err="1">
                <a:latin typeface="Georgia" panose="02040502050405020303" pitchFamily="18" charset="0"/>
              </a:rPr>
              <a:t>sacred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scriptures</a:t>
            </a:r>
            <a:r>
              <a:rPr lang="it-IT" sz="2800" dirty="0">
                <a:latin typeface="Georgia" panose="02040502050405020303" pitchFamily="18" charset="0"/>
              </a:rPr>
              <a:t>.</a:t>
            </a:r>
          </a:p>
          <a:p>
            <a:pPr algn="just"/>
            <a:r>
              <a:rPr lang="it-IT" sz="2800" dirty="0" err="1">
                <a:latin typeface="Georgia" panose="02040502050405020303" pitchFamily="18" charset="0"/>
              </a:rPr>
              <a:t>What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one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needs</a:t>
            </a:r>
            <a:r>
              <a:rPr lang="it-IT" sz="2800" dirty="0">
                <a:latin typeface="Georgia" panose="02040502050405020303" pitchFamily="18" charset="0"/>
              </a:rPr>
              <a:t> to do, </a:t>
            </a:r>
            <a:r>
              <a:rPr lang="it-IT" sz="2800" dirty="0" err="1">
                <a:latin typeface="Georgia" panose="02040502050405020303" pitchFamily="18" charset="0"/>
              </a:rPr>
              <a:t>only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has</a:t>
            </a:r>
            <a:r>
              <a:rPr lang="it-IT" sz="2800" dirty="0">
                <a:latin typeface="Georgia" panose="02040502050405020303" pitchFamily="18" charset="0"/>
              </a:rPr>
              <a:t> to contemplate the word of </a:t>
            </a:r>
            <a:r>
              <a:rPr lang="it-IT" sz="2800" dirty="0" err="1">
                <a:latin typeface="Georgia" panose="02040502050405020303" pitchFamily="18" charset="0"/>
              </a:rPr>
              <a:t>God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needs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review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relationship</a:t>
            </a:r>
            <a:r>
              <a:rPr lang="it-IT" sz="2800" dirty="0">
                <a:latin typeface="Georgia" panose="02040502050405020303" pitchFamily="18" charset="0"/>
              </a:rPr>
              <a:t> with </a:t>
            </a:r>
            <a:r>
              <a:rPr lang="it-IT" sz="2800" dirty="0" err="1">
                <a:latin typeface="Georgia" panose="02040502050405020303" pitchFamily="18" charset="0"/>
              </a:rPr>
              <a:t>God</a:t>
            </a:r>
            <a:r>
              <a:rPr lang="it-IT" sz="2800" dirty="0">
                <a:latin typeface="Georgia" panose="02040502050405020303" pitchFamily="18" charset="0"/>
              </a:rPr>
              <a:t>, be open to </a:t>
            </a:r>
            <a:r>
              <a:rPr lang="it-IT" sz="2800" dirty="0" err="1">
                <a:latin typeface="Georgia" panose="02040502050405020303" pitchFamily="18" charset="0"/>
              </a:rPr>
              <a:t>learn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everyday</a:t>
            </a:r>
            <a:r>
              <a:rPr lang="it-IT" sz="2800" dirty="0">
                <a:latin typeface="Georgia" panose="02040502050405020303" pitchFamily="18" charset="0"/>
              </a:rPr>
              <a:t>, be </a:t>
            </a:r>
            <a:r>
              <a:rPr lang="it-IT" sz="2800" dirty="0" err="1">
                <a:latin typeface="Georgia" panose="02040502050405020303" pitchFamily="18" charset="0"/>
              </a:rPr>
              <a:t>eager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find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your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own</a:t>
            </a:r>
            <a:r>
              <a:rPr lang="it-IT" sz="2800" dirty="0">
                <a:latin typeface="Georgia" panose="02040502050405020303" pitchFamily="18" charset="0"/>
              </a:rPr>
              <a:t> ways to live </a:t>
            </a:r>
            <a:r>
              <a:rPr lang="it-IT" sz="2800" dirty="0" err="1">
                <a:latin typeface="Georgia" panose="02040502050405020303" pitchFamily="18" charset="0"/>
              </a:rPr>
              <a:t>your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spirituality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  <a:r>
              <a:rPr lang="it-IT" sz="2800" dirty="0" err="1">
                <a:latin typeface="Georgia" panose="02040502050405020303" pitchFamily="18" charset="0"/>
              </a:rPr>
              <a:t>Make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sure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 </a:t>
            </a:r>
            <a:r>
              <a:rPr lang="it-IT" sz="2800" dirty="0" err="1">
                <a:latin typeface="Georgia" panose="02040502050405020303" pitchFamily="18" charset="0"/>
              </a:rPr>
              <a:t>your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own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prayer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applied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all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circumstances</a:t>
            </a:r>
            <a:r>
              <a:rPr lang="it-IT" sz="2800" dirty="0">
                <a:latin typeface="Georgia" panose="02040502050405020303" pitchFamily="18" charset="0"/>
              </a:rPr>
              <a:t> of life </a:t>
            </a:r>
            <a:r>
              <a:rPr lang="it-IT" sz="2800" dirty="0" err="1">
                <a:latin typeface="Georgia" panose="02040502050405020303" pitchFamily="18" charset="0"/>
              </a:rPr>
              <a:t>experiences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And </a:t>
            </a:r>
            <a:r>
              <a:rPr lang="it-IT" sz="2800" dirty="0" err="1">
                <a:latin typeface="Georgia" panose="02040502050405020303" pitchFamily="18" charset="0"/>
              </a:rPr>
              <a:t>yet</a:t>
            </a:r>
            <a:r>
              <a:rPr lang="it-IT" sz="2800" dirty="0">
                <a:latin typeface="Georgia" panose="02040502050405020303" pitchFamily="18" charset="0"/>
              </a:rPr>
              <a:t> on </a:t>
            </a:r>
            <a:r>
              <a:rPr lang="it-IT" sz="2800" dirty="0" err="1">
                <a:latin typeface="Georgia" panose="02040502050405020303" pitchFamily="18" charset="0"/>
              </a:rPr>
              <a:t>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dying</a:t>
            </a:r>
            <a:r>
              <a:rPr lang="it-IT" sz="2800" dirty="0">
                <a:latin typeface="Georgia" panose="02040502050405020303" pitchFamily="18" charset="0"/>
              </a:rPr>
              <a:t> bed, St. Francis of </a:t>
            </a:r>
            <a:r>
              <a:rPr lang="it-IT" sz="2800" dirty="0" err="1">
                <a:latin typeface="Georgia" panose="02040502050405020303" pitchFamily="18" charset="0"/>
              </a:rPr>
              <a:t>Assis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told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brothers</a:t>
            </a:r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«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Let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us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begin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again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,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brothers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, for up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until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now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,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we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have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done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nothing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» </a:t>
            </a:r>
          </a:p>
          <a:p>
            <a:pPr algn="just"/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«I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have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done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what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was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mine to do,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may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Christ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now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teach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you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what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you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are to do».</a:t>
            </a:r>
          </a:p>
          <a:p>
            <a:pPr algn="just"/>
            <a:endParaRPr lang="it-IT" sz="2800" dirty="0">
              <a:solidFill>
                <a:srgbClr val="00B0F0"/>
              </a:solidFill>
              <a:latin typeface="Georgia" panose="02040502050405020303" pitchFamily="18" charset="0"/>
            </a:endParaRPr>
          </a:p>
          <a:p>
            <a:pPr algn="just"/>
            <a:endParaRPr lang="it-IT" sz="2800" dirty="0">
              <a:solidFill>
                <a:srgbClr val="00B0F0"/>
              </a:solidFill>
              <a:latin typeface="Georgia" panose="02040502050405020303" pitchFamily="18" charset="0"/>
            </a:endParaRPr>
          </a:p>
          <a:p>
            <a:pPr algn="just"/>
            <a:endParaRPr lang="it-IT" sz="2800" dirty="0">
              <a:solidFill>
                <a:srgbClr val="00B0F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753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DAE162DE-52F1-3B47-83BB-3CBCD07256E1}"/>
              </a:ext>
            </a:extLst>
          </p:cNvPr>
          <p:cNvSpPr/>
          <p:nvPr/>
        </p:nvSpPr>
        <p:spPr>
          <a:xfrm>
            <a:off x="977463" y="0"/>
            <a:ext cx="10384220" cy="911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WHAT DO PEOPLE SAY THE OFS IS TODAY?</a:t>
            </a:r>
            <a:endParaRPr lang="it-IT" sz="2800" dirty="0">
              <a:solidFill>
                <a:srgbClr val="00B0F0"/>
              </a:solidFill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Charism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will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never</a:t>
            </a:r>
            <a:r>
              <a:rPr lang="it-IT" sz="2800" dirty="0">
                <a:latin typeface="Georgia" panose="02040502050405020303" pitchFamily="18" charset="0"/>
              </a:rPr>
              <a:t> be </a:t>
            </a:r>
            <a:r>
              <a:rPr lang="it-IT" sz="2800" dirty="0" err="1">
                <a:latin typeface="Georgia" panose="02040502050405020303" pitchFamily="18" charset="0"/>
              </a:rPr>
              <a:t>relevant</a:t>
            </a:r>
            <a:r>
              <a:rPr lang="it-IT" sz="2800" dirty="0">
                <a:latin typeface="Georgia" panose="02040502050405020303" pitchFamily="18" charset="0"/>
              </a:rPr>
              <a:t> for </a:t>
            </a:r>
            <a:r>
              <a:rPr lang="it-IT" sz="2800" dirty="0" err="1">
                <a:latin typeface="Georgia" panose="02040502050405020303" pitchFamily="18" charset="0"/>
              </a:rPr>
              <a:t>today’s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secularized</a:t>
            </a:r>
            <a:r>
              <a:rPr lang="it-IT" sz="2800" dirty="0">
                <a:latin typeface="Georgia" panose="02040502050405020303" pitchFamily="18" charset="0"/>
              </a:rPr>
              <a:t> society </a:t>
            </a:r>
            <a:r>
              <a:rPr lang="it-IT" sz="2800" dirty="0" err="1">
                <a:latin typeface="Georgia" panose="02040502050405020303" pitchFamily="18" charset="0"/>
              </a:rPr>
              <a:t>unless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those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who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have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professed</a:t>
            </a:r>
            <a:r>
              <a:rPr lang="it-IT" sz="2800" dirty="0">
                <a:latin typeface="Georgia" panose="02040502050405020303" pitchFamily="18" charset="0"/>
              </a:rPr>
              <a:t> to live the </a:t>
            </a:r>
            <a:r>
              <a:rPr lang="it-IT" sz="2800" dirty="0" err="1">
                <a:latin typeface="Georgia" panose="02040502050405020303" pitchFamily="18" charset="0"/>
              </a:rPr>
              <a:t>Holy</a:t>
            </a:r>
            <a:r>
              <a:rPr lang="it-IT" sz="2800" dirty="0">
                <a:latin typeface="Georgia" panose="02040502050405020303" pitchFamily="18" charset="0"/>
              </a:rPr>
              <a:t> Gospel of Christ, be in </a:t>
            </a:r>
            <a:r>
              <a:rPr lang="it-IT" sz="2800" dirty="0" err="1">
                <a:latin typeface="Georgia" panose="02040502050405020303" pitchFamily="18" charset="0"/>
              </a:rPr>
              <a:t>Religious</a:t>
            </a:r>
            <a:r>
              <a:rPr lang="it-IT" sz="2800" dirty="0">
                <a:latin typeface="Georgia" panose="02040502050405020303" pitchFamily="18" charset="0"/>
              </a:rPr>
              <a:t> life, or </a:t>
            </a:r>
            <a:r>
              <a:rPr lang="it-IT" sz="2800" dirty="0" err="1">
                <a:latin typeface="Georgia" panose="02040502050405020303" pitchFamily="18" charset="0"/>
              </a:rPr>
              <a:t>their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secular</a:t>
            </a:r>
            <a:r>
              <a:rPr lang="it-IT" sz="2800" dirty="0">
                <a:latin typeface="Georgia" panose="02040502050405020303" pitchFamily="18" charset="0"/>
              </a:rPr>
              <a:t> state of life are </a:t>
            </a:r>
            <a:r>
              <a:rPr lang="it-IT" sz="2800" dirty="0" err="1">
                <a:latin typeface="Georgia" panose="02040502050405020303" pitchFamily="18" charset="0"/>
              </a:rPr>
              <a:t>constantly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aware</a:t>
            </a:r>
            <a:r>
              <a:rPr lang="it-IT" sz="2800" dirty="0">
                <a:latin typeface="Georgia" panose="02040502050405020303" pitchFamily="18" charset="0"/>
              </a:rPr>
              <a:t> of the </a:t>
            </a:r>
            <a:r>
              <a:rPr lang="it-IT" sz="2800" dirty="0" err="1">
                <a:latin typeface="Georgia" panose="02040502050405020303" pitchFamily="18" charset="0"/>
              </a:rPr>
              <a:t>need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listen</a:t>
            </a:r>
            <a:r>
              <a:rPr lang="it-IT" sz="2800" dirty="0">
                <a:latin typeface="Georgia" panose="02040502050405020303" pitchFamily="18" charset="0"/>
              </a:rPr>
              <a:t> to the voice of Christ. </a:t>
            </a:r>
            <a:r>
              <a:rPr lang="it-IT" sz="2800" dirty="0" err="1">
                <a:latin typeface="Georgia" panose="02040502050405020303" pitchFamily="18" charset="0"/>
              </a:rPr>
              <a:t>They</a:t>
            </a:r>
            <a:r>
              <a:rPr lang="it-IT" sz="2800" dirty="0">
                <a:latin typeface="Georgia" panose="02040502050405020303" pitchFamily="18" charset="0"/>
              </a:rPr>
              <a:t> continue to </a:t>
            </a:r>
            <a:r>
              <a:rPr lang="it-IT" sz="2800" dirty="0" err="1">
                <a:latin typeface="Georgia" panose="02040502050405020303" pitchFamily="18" charset="0"/>
              </a:rPr>
              <a:t>search</a:t>
            </a:r>
            <a:r>
              <a:rPr lang="it-IT" sz="2800" dirty="0">
                <a:latin typeface="Georgia" panose="02040502050405020303" pitchFamily="18" charset="0"/>
              </a:rPr>
              <a:t> for the </a:t>
            </a:r>
            <a:r>
              <a:rPr lang="it-IT" sz="2800" dirty="0" err="1">
                <a:latin typeface="Georgia" panose="02040502050405020303" pitchFamily="18" charset="0"/>
              </a:rPr>
              <a:t>meaning</a:t>
            </a:r>
            <a:r>
              <a:rPr lang="it-IT" sz="2800" dirty="0">
                <a:latin typeface="Georgia" panose="02040502050405020303" pitchFamily="18" charset="0"/>
              </a:rPr>
              <a:t> of their personal </a:t>
            </a:r>
            <a:r>
              <a:rPr lang="it-IT" sz="2800" dirty="0" err="1">
                <a:latin typeface="Georgia" panose="02040502050405020303" pitchFamily="18" charset="0"/>
              </a:rPr>
              <a:t>calling</a:t>
            </a:r>
            <a:r>
              <a:rPr lang="it-IT" sz="2800" dirty="0">
                <a:latin typeface="Georgia" panose="02040502050405020303" pitchFamily="18" charset="0"/>
              </a:rPr>
              <a:t> first </a:t>
            </a:r>
            <a:r>
              <a:rPr lang="it-IT" sz="2800" dirty="0" err="1">
                <a:latin typeface="Georgia" panose="02040502050405020303" pitchFamily="18" charset="0"/>
              </a:rPr>
              <a:t>as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Christians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then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Franciscans</a:t>
            </a:r>
            <a:r>
              <a:rPr lang="it-IT" sz="2800" dirty="0">
                <a:latin typeface="Georgia" panose="02040502050405020303" pitchFamily="18" charset="0"/>
              </a:rPr>
              <a:t>. «The </a:t>
            </a:r>
            <a:r>
              <a:rPr lang="it-IT" sz="2800" dirty="0" err="1">
                <a:latin typeface="Georgia" panose="02040502050405020303" pitchFamily="18" charset="0"/>
              </a:rPr>
              <a:t>essence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spirituality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… Christ. Christ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focal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point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this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spirituality</a:t>
            </a:r>
            <a:r>
              <a:rPr lang="it-IT" sz="2800" dirty="0">
                <a:latin typeface="Georgia" panose="02040502050405020303" pitchFamily="18" charset="0"/>
              </a:rPr>
              <a:t>…» «(Benedetto Lino, </a:t>
            </a:r>
            <a:r>
              <a:rPr lang="it-IT" sz="2800" dirty="0" err="1">
                <a:latin typeface="Georgia" panose="02040502050405020303" pitchFamily="18" charset="0"/>
              </a:rPr>
              <a:t>presentation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at</a:t>
            </a:r>
            <a:r>
              <a:rPr lang="it-IT" sz="2800" dirty="0">
                <a:latin typeface="Georgia" panose="02040502050405020303" pitchFamily="18" charset="0"/>
              </a:rPr>
              <a:t> XIII Generale </a:t>
            </a:r>
            <a:r>
              <a:rPr lang="it-IT" sz="2800" dirty="0" err="1">
                <a:latin typeface="Georgia" panose="02040502050405020303" pitchFamily="18" charset="0"/>
              </a:rPr>
              <a:t>Chapture</a:t>
            </a:r>
            <a:r>
              <a:rPr lang="it-IT" sz="2800" dirty="0">
                <a:latin typeface="Georgia" panose="02040502050405020303" pitchFamily="18" charset="0"/>
              </a:rPr>
              <a:t> OFS, in </a:t>
            </a:r>
            <a:r>
              <a:rPr lang="it-IT" sz="2800" dirty="0" err="1">
                <a:latin typeface="Georgia" panose="02040502050405020303" pitchFamily="18" charset="0"/>
              </a:rPr>
              <a:t>São</a:t>
            </a:r>
            <a:r>
              <a:rPr lang="it-IT" sz="2800" dirty="0">
                <a:latin typeface="Georgia" panose="02040502050405020303" pitchFamily="18" charset="0"/>
              </a:rPr>
              <a:t> Paulo, </a:t>
            </a:r>
            <a:r>
              <a:rPr lang="it-IT" sz="2800" dirty="0" err="1">
                <a:latin typeface="Georgia" panose="02040502050405020303" pitchFamily="18" charset="0"/>
              </a:rPr>
              <a:t>Brazile</a:t>
            </a:r>
            <a:r>
              <a:rPr lang="it-IT" sz="2800" dirty="0">
                <a:latin typeface="Georgia" panose="02040502050405020303" pitchFamily="18" charset="0"/>
              </a:rPr>
              <a:t>, 22-29 novembre 2011).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The </a:t>
            </a:r>
            <a:r>
              <a:rPr lang="it-IT" sz="2800" dirty="0" err="1">
                <a:latin typeface="Georgia" panose="02040502050405020303" pitchFamily="18" charset="0"/>
              </a:rPr>
              <a:t>apostles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listened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attentively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Jesus</a:t>
            </a:r>
            <a:r>
              <a:rPr lang="it-IT" sz="2800" dirty="0">
                <a:latin typeface="Georgia" panose="02040502050405020303" pitchFamily="18" charset="0"/>
              </a:rPr>
              <a:t>' </a:t>
            </a:r>
            <a:r>
              <a:rPr lang="it-IT" sz="2800" dirty="0" err="1">
                <a:latin typeface="Georgia" panose="02040502050405020303" pitchFamily="18" charset="0"/>
              </a:rPr>
              <a:t>challenging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question</a:t>
            </a:r>
            <a:r>
              <a:rPr lang="it-IT" sz="2800" dirty="0">
                <a:latin typeface="Georgia" panose="02040502050405020303" pitchFamily="18" charset="0"/>
              </a:rPr>
              <a:t> with an open </a:t>
            </a:r>
            <a:r>
              <a:rPr lang="it-IT" sz="2800" dirty="0" err="1">
                <a:latin typeface="Georgia" panose="02040502050405020303" pitchFamily="18" charset="0"/>
              </a:rPr>
              <a:t>heart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  <a:r>
              <a:rPr lang="it-IT" sz="2800" dirty="0" err="1">
                <a:latin typeface="Georgia" panose="02040502050405020303" pitchFamily="18" charset="0"/>
              </a:rPr>
              <a:t>Although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was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only</a:t>
            </a:r>
            <a:r>
              <a:rPr lang="it-IT" sz="2800" dirty="0">
                <a:latin typeface="Georgia" panose="02040502050405020303" pitchFamily="18" charset="0"/>
              </a:rPr>
              <a:t> Peter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got</a:t>
            </a:r>
            <a:r>
              <a:rPr lang="it-IT" sz="2800" dirty="0">
                <a:latin typeface="Georgia" panose="02040502050405020303" pitchFamily="18" charset="0"/>
              </a:rPr>
              <a:t> a </a:t>
            </a:r>
            <a:r>
              <a:rPr lang="it-IT" sz="2800" dirty="0" err="1">
                <a:latin typeface="Georgia" panose="02040502050405020303" pitchFamily="18" charset="0"/>
              </a:rPr>
              <a:t>profound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meaningful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answer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still</a:t>
            </a:r>
            <a:r>
              <a:rPr lang="it-IT" sz="2800" dirty="0">
                <a:latin typeface="Georgia" panose="02040502050405020303" pitchFamily="18" charset="0"/>
              </a:rPr>
              <a:t> with </a:t>
            </a:r>
            <a:r>
              <a:rPr lang="it-IT" sz="2800" dirty="0" err="1">
                <a:latin typeface="Georgia" panose="02040502050405020303" pitchFamily="18" charset="0"/>
              </a:rPr>
              <a:t>Jesus</a:t>
            </a:r>
            <a:r>
              <a:rPr lang="it-IT" sz="2800" dirty="0">
                <a:latin typeface="Georgia" panose="02040502050405020303" pitchFamily="18" charset="0"/>
              </a:rPr>
              <a:t>’ </a:t>
            </a:r>
            <a:r>
              <a:rPr lang="it-IT" sz="2800" dirty="0" err="1">
                <a:latin typeface="Georgia" panose="02040502050405020303" pitchFamily="18" charset="0"/>
              </a:rPr>
              <a:t>continuous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insistence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not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allowing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them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tell</a:t>
            </a:r>
            <a:r>
              <a:rPr lang="it-IT" sz="2800" dirty="0">
                <a:latin typeface="Georgia" panose="02040502050405020303" pitchFamily="18" charset="0"/>
              </a:rPr>
              <a:t> no </a:t>
            </a:r>
            <a:r>
              <a:rPr lang="it-IT" sz="2800" dirty="0" err="1">
                <a:latin typeface="Georgia" panose="02040502050405020303" pitchFamily="18" charset="0"/>
              </a:rPr>
              <a:t>one</a:t>
            </a:r>
            <a:r>
              <a:rPr lang="it-IT" sz="2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 </a:t>
            </a: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 </a:t>
            </a:r>
            <a:endParaRPr lang="it-IT" dirty="0">
              <a:latin typeface="Georgia" panose="02040502050405020303" pitchFamily="18" charset="0"/>
            </a:endParaRPr>
          </a:p>
          <a:p>
            <a:pPr algn="just"/>
            <a:endParaRPr lang="it-IT" dirty="0">
              <a:latin typeface="Georgia" panose="02040502050405020303" pitchFamily="18" charset="0"/>
            </a:endParaRPr>
          </a:p>
          <a:p>
            <a:pPr algn="just"/>
            <a:endParaRPr lang="it-IT" dirty="0">
              <a:latin typeface="Georgia" panose="02040502050405020303" pitchFamily="18" charset="0"/>
            </a:endParaRP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66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B9404B9-F74E-204D-9E94-7DEFEE760AEE}"/>
              </a:ext>
            </a:extLst>
          </p:cNvPr>
          <p:cNvSpPr/>
          <p:nvPr/>
        </p:nvSpPr>
        <p:spPr>
          <a:xfrm>
            <a:off x="959006" y="-1"/>
            <a:ext cx="10415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dirty="0">
                <a:latin typeface="Georgia" panose="02040502050405020303" pitchFamily="18" charset="0"/>
              </a:rPr>
              <a:t>  </a:t>
            </a:r>
          </a:p>
          <a:p>
            <a:pPr algn="just"/>
            <a:endParaRPr lang="it-IT" dirty="0">
              <a:latin typeface="Georgia" panose="02040502050405020303" pitchFamily="18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BD941149-4531-944F-BAC1-AF77716A8C90}"/>
              </a:ext>
            </a:extLst>
          </p:cNvPr>
          <p:cNvSpPr/>
          <p:nvPr/>
        </p:nvSpPr>
        <p:spPr>
          <a:xfrm>
            <a:off x="959006" y="111512"/>
            <a:ext cx="10415238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err="1">
                <a:latin typeface="Georgia" panose="02040502050405020303" pitchFamily="18" charset="0"/>
              </a:rPr>
              <a:t>Disciples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were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again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drawn</a:t>
            </a:r>
            <a:r>
              <a:rPr lang="it-IT" sz="2800" dirty="0">
                <a:latin typeface="Georgia" panose="02040502050405020303" pitchFamily="18" charset="0"/>
              </a:rPr>
              <a:t> to the </a:t>
            </a:r>
            <a:r>
              <a:rPr lang="it-IT" sz="2800" dirty="0" err="1">
                <a:latin typeface="Georgia" panose="02040502050405020303" pitchFamily="18" charset="0"/>
              </a:rPr>
              <a:t>impetus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faith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it-IT" sz="2800" dirty="0" err="1">
                <a:latin typeface="Georgia" panose="02040502050405020303" pitchFamily="18" charset="0"/>
              </a:rPr>
              <a:t>Jesus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  <a:r>
              <a:rPr lang="it-IT" sz="2800" dirty="0" err="1">
                <a:latin typeface="Georgia" panose="02040502050405020303" pitchFamily="18" charset="0"/>
              </a:rPr>
              <a:t>Jesus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reinforced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their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continuous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search</a:t>
            </a:r>
            <a:r>
              <a:rPr lang="it-IT" sz="2800" dirty="0">
                <a:latin typeface="Georgia" panose="02040502050405020303" pitchFamily="18" charset="0"/>
              </a:rPr>
              <a:t> for a </a:t>
            </a:r>
            <a:r>
              <a:rPr lang="it-IT" sz="2800" dirty="0" err="1">
                <a:latin typeface="Georgia" panose="02040502050405020303" pitchFamily="18" charset="0"/>
              </a:rPr>
              <a:t>relevant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meaning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their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following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Him</a:t>
            </a:r>
            <a:r>
              <a:rPr lang="it-IT" sz="2800" dirty="0">
                <a:latin typeface="Georgia" panose="02040502050405020303" pitchFamily="18" charset="0"/>
              </a:rPr>
              <a:t>.</a:t>
            </a:r>
          </a:p>
          <a:p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 err="1">
                <a:latin typeface="Georgia" panose="02040502050405020303" pitchFamily="18" charset="0"/>
              </a:rPr>
              <a:t>Jesus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enabled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them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realize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not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enough</a:t>
            </a:r>
            <a:r>
              <a:rPr lang="it-IT" sz="2800" dirty="0">
                <a:latin typeface="Georgia" panose="02040502050405020303" pitchFamily="18" charset="0"/>
              </a:rPr>
              <a:t> just to call </a:t>
            </a:r>
            <a:r>
              <a:rPr lang="it-IT" sz="2800" dirty="0" err="1">
                <a:latin typeface="Georgia" panose="02040502050405020303" pitchFamily="18" charset="0"/>
              </a:rPr>
              <a:t>themselves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disciples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rather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their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discipleship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has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affect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others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  <a:r>
              <a:rPr lang="it-IT" sz="2800" dirty="0" err="1">
                <a:latin typeface="Georgia" panose="02040502050405020303" pitchFamily="18" charset="0"/>
              </a:rPr>
              <a:t>Hence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such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effects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have</a:t>
            </a:r>
            <a:r>
              <a:rPr lang="it-IT" sz="2800" dirty="0">
                <a:latin typeface="Georgia" panose="02040502050405020303" pitchFamily="18" charset="0"/>
              </a:rPr>
              <a:t> to be </a:t>
            </a:r>
            <a:r>
              <a:rPr lang="it-IT" sz="2800" dirty="0" err="1">
                <a:latin typeface="Georgia" panose="02040502050405020303" pitchFamily="18" charset="0"/>
              </a:rPr>
              <a:t>drawn</a:t>
            </a:r>
            <a:r>
              <a:rPr lang="it-IT" sz="2800" dirty="0">
                <a:latin typeface="Georgia" panose="02040502050405020303" pitchFamily="18" charset="0"/>
              </a:rPr>
              <a:t> from </a:t>
            </a:r>
            <a:r>
              <a:rPr lang="it-IT" sz="2800" dirty="0" err="1">
                <a:latin typeface="Georgia" panose="02040502050405020303" pitchFamily="18" charset="0"/>
              </a:rPr>
              <a:t>their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embodiment</a:t>
            </a:r>
            <a:r>
              <a:rPr lang="it-IT" sz="2800" dirty="0">
                <a:latin typeface="Georgia" panose="02040502050405020303" pitchFamily="18" charset="0"/>
              </a:rPr>
              <a:t> of </a:t>
            </a:r>
            <a:r>
              <a:rPr lang="it-IT" sz="2800" dirty="0" err="1">
                <a:latin typeface="Georgia" panose="02040502050405020303" pitchFamily="18" charset="0"/>
              </a:rPr>
              <a:t>Christ’s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teachings</a:t>
            </a:r>
            <a:r>
              <a:rPr lang="it-IT" sz="2800" dirty="0">
                <a:latin typeface="Georgia" panose="02040502050405020303" pitchFamily="18" charset="0"/>
              </a:rPr>
              <a:t>, from </a:t>
            </a:r>
            <a:r>
              <a:rPr lang="it-IT" sz="2800" dirty="0" err="1">
                <a:latin typeface="Georgia" panose="02040502050405020303" pitchFamily="18" charset="0"/>
              </a:rPr>
              <a:t>their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thirst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witness</a:t>
            </a:r>
            <a:r>
              <a:rPr lang="it-IT" sz="2800" dirty="0"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latin typeface="Georgia" panose="02040502050405020303" pitchFamily="18" charset="0"/>
              </a:rPr>
              <a:t>Evangelical</a:t>
            </a:r>
            <a:r>
              <a:rPr lang="it-IT" sz="2800" dirty="0">
                <a:latin typeface="Georgia" panose="02040502050405020303" pitchFamily="18" charset="0"/>
              </a:rPr>
              <a:t> life with </a:t>
            </a:r>
            <a:r>
              <a:rPr lang="it-IT" sz="2800" dirty="0" err="1">
                <a:latin typeface="Georgia" panose="02040502050405020303" pitchFamily="18" charset="0"/>
              </a:rPr>
              <a:t>their</a:t>
            </a:r>
            <a:r>
              <a:rPr lang="it-IT" sz="2800" dirty="0">
                <a:latin typeface="Georgia" panose="02040502050405020303" pitchFamily="18" charset="0"/>
              </a:rPr>
              <a:t> way of life, and </a:t>
            </a:r>
            <a:r>
              <a:rPr lang="it-IT" sz="2800" dirty="0" err="1">
                <a:latin typeface="Georgia" panose="02040502050405020303" pitchFamily="18" charset="0"/>
              </a:rPr>
              <a:t>their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willingness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renew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their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commitment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spreading</a:t>
            </a:r>
            <a:r>
              <a:rPr lang="it-IT" sz="2800" dirty="0">
                <a:latin typeface="Georgia" panose="02040502050405020303" pitchFamily="18" charset="0"/>
              </a:rPr>
              <a:t> the Gospel by </a:t>
            </a:r>
            <a:r>
              <a:rPr lang="it-IT" sz="2800" dirty="0" err="1">
                <a:latin typeface="Georgia" panose="02040502050405020303" pitchFamily="18" charset="0"/>
              </a:rPr>
              <a:t>their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examplary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lifestyle</a:t>
            </a:r>
            <a:r>
              <a:rPr lang="it-IT" sz="2800" dirty="0">
                <a:latin typeface="Georgia" panose="02040502050405020303" pitchFamily="18" charset="0"/>
              </a:rPr>
              <a:t>.</a:t>
            </a:r>
          </a:p>
          <a:p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«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Today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,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people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prefer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to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follow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witnesses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than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teachers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; and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if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they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follow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masters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,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it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is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because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they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are first of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all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witnesses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.»(PP. Paul VI).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endParaRPr lang="it-IT" sz="2800" dirty="0">
              <a:latin typeface="Georgia" panose="02040502050405020303" pitchFamily="18" charset="0"/>
            </a:endParaRP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015376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A997D33B-6954-0E42-A756-2F2D127A9270}"/>
              </a:ext>
            </a:extLst>
          </p:cNvPr>
          <p:cNvSpPr/>
          <p:nvPr/>
        </p:nvSpPr>
        <p:spPr>
          <a:xfrm>
            <a:off x="1008992" y="0"/>
            <a:ext cx="1033166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b="1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7608C36E-4679-014A-B117-A41AE288B236}"/>
              </a:ext>
            </a:extLst>
          </p:cNvPr>
          <p:cNvSpPr/>
          <p:nvPr/>
        </p:nvSpPr>
        <p:spPr>
          <a:xfrm>
            <a:off x="1008991" y="0"/>
            <a:ext cx="1033166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«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What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attracts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is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testimony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,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not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words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,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which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certainly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help,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but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the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testimony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is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what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attracts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makes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 the Church </a:t>
            </a:r>
            <a:r>
              <a:rPr lang="it-IT" sz="2800" dirty="0" err="1">
                <a:solidFill>
                  <a:srgbClr val="00B0F0"/>
                </a:solidFill>
                <a:latin typeface="Georgia" panose="02040502050405020303" pitchFamily="18" charset="0"/>
              </a:rPr>
              <a:t>grow</a:t>
            </a:r>
            <a:r>
              <a:rPr lang="it-IT" sz="2800" dirty="0">
                <a:solidFill>
                  <a:srgbClr val="00B0F0"/>
                </a:solidFill>
                <a:latin typeface="Georgia" panose="02040502050405020303" pitchFamily="18" charset="0"/>
              </a:rPr>
              <a:t>», (PP. Francis).</a:t>
            </a:r>
          </a:p>
          <a:p>
            <a:pPr algn="just"/>
            <a:endParaRPr lang="it-IT" sz="2800" dirty="0">
              <a:solidFill>
                <a:srgbClr val="00B0F0"/>
              </a:solidFill>
              <a:latin typeface="Georgia" panose="02040502050405020303" pitchFamily="18" charset="0"/>
            </a:endParaRPr>
          </a:p>
          <a:p>
            <a:pPr algn="just"/>
            <a:r>
              <a:rPr lang="it-IT" sz="2800" dirty="0" err="1">
                <a:latin typeface="Georgia" panose="02040502050405020303" pitchFamily="18" charset="0"/>
              </a:rPr>
              <a:t>Today’s</a:t>
            </a:r>
            <a:r>
              <a:rPr lang="it-IT" sz="2800" dirty="0">
                <a:latin typeface="Georgia" panose="02040502050405020303" pitchFamily="18" charset="0"/>
              </a:rPr>
              <a:t> world </a:t>
            </a:r>
            <a:r>
              <a:rPr lang="it-IT" sz="2800" dirty="0" err="1">
                <a:latin typeface="Georgia" panose="02040502050405020303" pitchFamily="18" charset="0"/>
              </a:rPr>
              <a:t>although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highly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recognized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as</a:t>
            </a:r>
            <a:r>
              <a:rPr lang="it-IT" sz="2800" dirty="0">
                <a:latin typeface="Georgia" panose="02040502050405020303" pitchFamily="18" charset="0"/>
              </a:rPr>
              <a:t> a </a:t>
            </a:r>
            <a:r>
              <a:rPr lang="it-IT" sz="2800" dirty="0" err="1">
                <a:latin typeface="Georgia" panose="02040502050405020303" pitchFamily="18" charset="0"/>
              </a:rPr>
              <a:t>secular</a:t>
            </a:r>
            <a:r>
              <a:rPr lang="it-IT" sz="2800" dirty="0">
                <a:latin typeface="Georgia" panose="02040502050405020303" pitchFamily="18" charset="0"/>
              </a:rPr>
              <a:t> world,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is</a:t>
            </a:r>
            <a:r>
              <a:rPr lang="it-IT" sz="2800" dirty="0">
                <a:latin typeface="Georgia" panose="02040502050405020303" pitchFamily="18" charset="0"/>
              </a:rPr>
              <a:t>, a world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has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lost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God</a:t>
            </a:r>
            <a:r>
              <a:rPr lang="it-IT" sz="2800" dirty="0">
                <a:latin typeface="Georgia" panose="02040502050405020303" pitchFamily="18" charset="0"/>
              </a:rPr>
              <a:t>. </a:t>
            </a:r>
            <a:r>
              <a:rPr lang="it-IT" sz="2800" dirty="0" err="1">
                <a:latin typeface="Georgia" panose="02040502050405020303" pitchFamily="18" charset="0"/>
              </a:rPr>
              <a:t>We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who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still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know</a:t>
            </a:r>
            <a:r>
              <a:rPr lang="it-IT" sz="2800" dirty="0">
                <a:latin typeface="Georgia" panose="02040502050405020303" pitchFamily="18" charset="0"/>
              </a:rPr>
              <a:t> and </a:t>
            </a:r>
            <a:r>
              <a:rPr lang="it-IT" sz="2800" dirty="0" err="1">
                <a:latin typeface="Georgia" panose="02040502050405020303" pitchFamily="18" charset="0"/>
              </a:rPr>
              <a:t>believe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God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never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lost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us</a:t>
            </a:r>
            <a:r>
              <a:rPr lang="it-IT" sz="2800" dirty="0">
                <a:latin typeface="Georgia" panose="02040502050405020303" pitchFamily="18" charset="0"/>
              </a:rPr>
              <a:t>, </a:t>
            </a:r>
            <a:r>
              <a:rPr lang="it-IT" sz="2800" dirty="0" err="1">
                <a:latin typeface="Georgia" panose="02040502050405020303" pitchFamily="18" charset="0"/>
              </a:rPr>
              <a:t>we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expected</a:t>
            </a:r>
            <a:r>
              <a:rPr lang="it-IT" sz="2800" dirty="0">
                <a:latin typeface="Georgia" panose="02040502050405020303" pitchFamily="18" charset="0"/>
              </a:rPr>
              <a:t> to be the </a:t>
            </a:r>
            <a:r>
              <a:rPr lang="it-IT" sz="2800" dirty="0" err="1">
                <a:latin typeface="Georgia" panose="02040502050405020303" pitchFamily="18" charset="0"/>
              </a:rPr>
              <a:t>salt</a:t>
            </a:r>
            <a:r>
              <a:rPr lang="it-IT" sz="2800" dirty="0">
                <a:latin typeface="Georgia" panose="02040502050405020303" pitchFamily="18" charset="0"/>
              </a:rPr>
              <a:t> of the </a:t>
            </a:r>
            <a:r>
              <a:rPr lang="it-IT" sz="2800" dirty="0" err="1">
                <a:latin typeface="Georgia" panose="02040502050405020303" pitchFamily="18" charset="0"/>
              </a:rPr>
              <a:t>earth</a:t>
            </a:r>
            <a:r>
              <a:rPr lang="it-IT" sz="2800" dirty="0">
                <a:latin typeface="Georgia" panose="02040502050405020303" pitchFamily="18" charset="0"/>
              </a:rPr>
              <a:t> and the light of the world.</a:t>
            </a:r>
          </a:p>
          <a:p>
            <a:pPr algn="just"/>
            <a:endParaRPr lang="it-IT" sz="2800" dirty="0">
              <a:latin typeface="Georgia" panose="02040502050405020303" pitchFamily="18" charset="0"/>
            </a:endParaRPr>
          </a:p>
          <a:p>
            <a:pPr algn="just"/>
            <a:r>
              <a:rPr lang="it-IT" sz="2800" dirty="0" err="1">
                <a:latin typeface="Georgia" panose="02040502050405020303" pitchFamily="18" charset="0"/>
              </a:rPr>
              <a:t>We</a:t>
            </a:r>
            <a:r>
              <a:rPr lang="it-IT" sz="2800" dirty="0">
                <a:latin typeface="Georgia" panose="02040502050405020303" pitchFamily="18" charset="0"/>
              </a:rPr>
              <a:t> are to </a:t>
            </a:r>
            <a:r>
              <a:rPr lang="it-IT" sz="2800" dirty="0" err="1">
                <a:latin typeface="Georgia" panose="02040502050405020303" pitchFamily="18" charset="0"/>
              </a:rPr>
              <a:t>make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sure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the Gospel </a:t>
            </a:r>
            <a:r>
              <a:rPr lang="it-IT" sz="2800" dirty="0" err="1">
                <a:latin typeface="Georgia" panose="02040502050405020303" pitchFamily="18" charset="0"/>
              </a:rPr>
              <a:t>doesn’t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not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remain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simple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as</a:t>
            </a:r>
            <a:r>
              <a:rPr lang="it-IT" sz="2800" dirty="0">
                <a:latin typeface="Georgia" panose="02040502050405020303" pitchFamily="18" charset="0"/>
              </a:rPr>
              <a:t> a </a:t>
            </a:r>
            <a:r>
              <a:rPr lang="it-IT" sz="2800" dirty="0" err="1">
                <a:latin typeface="Georgia" panose="02040502050405020303" pitchFamily="18" charset="0"/>
              </a:rPr>
              <a:t>good</a:t>
            </a:r>
            <a:r>
              <a:rPr lang="it-IT" sz="2800" dirty="0">
                <a:latin typeface="Georgia" panose="02040502050405020303" pitchFamily="18" charset="0"/>
              </a:rPr>
              <a:t> idea, </a:t>
            </a:r>
            <a:r>
              <a:rPr lang="it-IT" sz="2800" dirty="0" err="1">
                <a:latin typeface="Georgia" panose="02040502050405020303" pitchFamily="18" charset="0"/>
              </a:rPr>
              <a:t>eloquent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speeches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but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rather</a:t>
            </a:r>
            <a:r>
              <a:rPr lang="it-IT" sz="2800" dirty="0">
                <a:latin typeface="Georgia" panose="02040502050405020303" pitchFamily="18" charset="0"/>
              </a:rPr>
              <a:t> a </a:t>
            </a:r>
            <a:r>
              <a:rPr lang="it-IT" sz="2800" dirty="0" err="1">
                <a:latin typeface="Georgia" panose="02040502050405020303" pitchFamily="18" charset="0"/>
              </a:rPr>
              <a:t>real</a:t>
            </a:r>
            <a:r>
              <a:rPr lang="it-IT" sz="2800" dirty="0">
                <a:latin typeface="Georgia" panose="02040502050405020303" pitchFamily="18" charset="0"/>
              </a:rPr>
              <a:t>  Christ, source of life. The </a:t>
            </a:r>
            <a:r>
              <a:rPr lang="it-IT" sz="2800" dirty="0" err="1">
                <a:latin typeface="Georgia" panose="02040502050405020303" pitchFamily="18" charset="0"/>
              </a:rPr>
              <a:t>fount</a:t>
            </a:r>
            <a:r>
              <a:rPr lang="it-IT" sz="2800" dirty="0">
                <a:latin typeface="Georgia" panose="02040502050405020303" pitchFamily="18" charset="0"/>
              </a:rPr>
              <a:t> from </a:t>
            </a:r>
            <a:r>
              <a:rPr lang="it-IT" sz="2800" dirty="0" err="1">
                <a:latin typeface="Georgia" panose="02040502050405020303" pitchFamily="18" charset="0"/>
              </a:rPr>
              <a:t>which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we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draw</a:t>
            </a:r>
            <a:r>
              <a:rPr lang="it-IT" sz="2800" dirty="0">
                <a:latin typeface="Georgia" panose="02040502050405020303" pitchFamily="18" charset="0"/>
              </a:rPr>
              <a:t> life. </a:t>
            </a:r>
          </a:p>
          <a:p>
            <a:pPr algn="just"/>
            <a:endParaRPr lang="it-IT" sz="2800" dirty="0">
              <a:solidFill>
                <a:srgbClr val="00B0F0"/>
              </a:solidFill>
              <a:latin typeface="Georgia" panose="02040502050405020303" pitchFamily="18" charset="0"/>
            </a:endParaRPr>
          </a:p>
          <a:p>
            <a:pPr algn="just"/>
            <a:r>
              <a:rPr lang="it-IT" sz="2800" dirty="0">
                <a:latin typeface="Georgia" panose="02040502050405020303" pitchFamily="18" charset="0"/>
              </a:rPr>
              <a:t>The </a:t>
            </a:r>
            <a:r>
              <a:rPr lang="it-IT" sz="2800" dirty="0" err="1">
                <a:latin typeface="Georgia" panose="02040502050405020303" pitchFamily="18" charset="0"/>
              </a:rPr>
              <a:t>writings</a:t>
            </a:r>
            <a:r>
              <a:rPr lang="it-IT" sz="2800" dirty="0">
                <a:latin typeface="Georgia" panose="02040502050405020303" pitchFamily="18" charset="0"/>
              </a:rPr>
              <a:t> of St. Francis </a:t>
            </a:r>
            <a:r>
              <a:rPr lang="it-IT" sz="2800" dirty="0" err="1">
                <a:latin typeface="Georgia" panose="02040502050405020303" pitchFamily="18" charset="0"/>
              </a:rPr>
              <a:t>should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not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simply</a:t>
            </a:r>
            <a:r>
              <a:rPr lang="it-IT" sz="2800" dirty="0">
                <a:latin typeface="Georgia" panose="02040502050405020303" pitchFamily="18" charset="0"/>
              </a:rPr>
              <a:t> be a </a:t>
            </a:r>
            <a:r>
              <a:rPr lang="it-IT" sz="2800" dirty="0" err="1">
                <a:latin typeface="Georgia" panose="02040502050405020303" pitchFamily="18" charset="0"/>
              </a:rPr>
              <a:t>quoted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phrase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but</a:t>
            </a:r>
            <a:r>
              <a:rPr lang="it-IT" sz="2800" dirty="0">
                <a:latin typeface="Georgia" panose="02040502050405020303" pitchFamily="18" charset="0"/>
              </a:rPr>
              <a:t> a </a:t>
            </a:r>
            <a:r>
              <a:rPr lang="it-IT" sz="2800" dirty="0" err="1">
                <a:latin typeface="Georgia" panose="02040502050405020303" pitchFamily="18" charset="0"/>
              </a:rPr>
              <a:t>true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rule</a:t>
            </a:r>
            <a:r>
              <a:rPr lang="it-IT" sz="2800" dirty="0">
                <a:latin typeface="Georgia" panose="02040502050405020303" pitchFamily="18" charset="0"/>
              </a:rPr>
              <a:t> of life </a:t>
            </a:r>
            <a:r>
              <a:rPr lang="it-IT" sz="2800" dirty="0" err="1">
                <a:latin typeface="Georgia" panose="02040502050405020303" pitchFamily="18" charset="0"/>
              </a:rPr>
              <a:t>that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each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Franciscan</a:t>
            </a:r>
            <a:r>
              <a:rPr lang="it-IT" sz="2800" dirty="0">
                <a:latin typeface="Georgia" panose="02040502050405020303" pitchFamily="18" charset="0"/>
              </a:rPr>
              <a:t> man and woman, </a:t>
            </a:r>
            <a:r>
              <a:rPr lang="it-IT" sz="2800" dirty="0" err="1">
                <a:latin typeface="Georgia" panose="02040502050405020303" pitchFamily="18" charset="0"/>
              </a:rPr>
              <a:t>strive</a:t>
            </a:r>
            <a:r>
              <a:rPr lang="it-IT" sz="2800" dirty="0">
                <a:latin typeface="Georgia" panose="02040502050405020303" pitchFamily="18" charset="0"/>
              </a:rPr>
              <a:t> to live by.</a:t>
            </a:r>
          </a:p>
          <a:p>
            <a:pPr algn="just"/>
            <a:endParaRPr lang="it-IT" sz="2800" b="1" dirty="0">
              <a:solidFill>
                <a:srgbClr val="00B0F0"/>
              </a:solidFill>
              <a:latin typeface="Georgia" panose="02040502050405020303" pitchFamily="18" charset="0"/>
            </a:endParaRPr>
          </a:p>
          <a:p>
            <a:pPr algn="just"/>
            <a:endParaRPr lang="it-IT" sz="2800" b="1" dirty="0">
              <a:solidFill>
                <a:srgbClr val="00B0F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29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7824</TotalTime>
  <Words>3604</Words>
  <Application>Microsoft Office PowerPoint</Application>
  <PresentationFormat>Widescreen</PresentationFormat>
  <Paragraphs>172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Georgia</vt:lpstr>
      <vt:lpstr>MS Shell Dlg 2</vt:lpstr>
      <vt:lpstr>Wingdings</vt:lpstr>
      <vt:lpstr>Wingdings 3</vt:lpstr>
      <vt:lpstr>Madison</vt:lpstr>
      <vt:lpstr> </vt:lpstr>
      <vt:lpstr>FRANCIS OF ASSISI AND GOSPEL LIFE (.Mat 16:13-20; Mk 8:27-30)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social impact  in a secularized world</dc:title>
  <dc:creator>Pedro Zitha</dc:creator>
  <cp:lastModifiedBy>Carl Schafer</cp:lastModifiedBy>
  <cp:revision>151</cp:revision>
  <cp:lastPrinted>2020-09-23T08:22:42Z</cp:lastPrinted>
  <dcterms:created xsi:type="dcterms:W3CDTF">2020-09-19T15:01:08Z</dcterms:created>
  <dcterms:modified xsi:type="dcterms:W3CDTF">2020-10-06T01:04:38Z</dcterms:modified>
</cp:coreProperties>
</file>