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7" r:id="rId20"/>
    <p:sldId id="273" r:id="rId21"/>
    <p:sldId id="275" r:id="rId22"/>
    <p:sldId id="274" r:id="rId23"/>
    <p:sldId id="284" r:id="rId24"/>
    <p:sldId id="278" r:id="rId25"/>
    <p:sldId id="279" r:id="rId26"/>
    <p:sldId id="280" r:id="rId27"/>
    <p:sldId id="281" r:id="rId28"/>
    <p:sldId id="282" r:id="rId29"/>
    <p:sldId id="283" r:id="rId30"/>
    <p:sldId id="285" r:id="rId31"/>
    <p:sldId id="286" r:id="rId32"/>
    <p:sldId id="287" r:id="rId33"/>
    <p:sldId id="288" r:id="rId34"/>
    <p:sldId id="290"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247A47-EABF-4735-BA46-453D90A9BF15}">
          <p14:sldIdLst>
            <p14:sldId id="256"/>
            <p14:sldId id="257"/>
            <p14:sldId id="258"/>
            <p14:sldId id="259"/>
            <p14:sldId id="260"/>
            <p14:sldId id="276"/>
            <p14:sldId id="261"/>
            <p14:sldId id="262"/>
          </p14:sldIdLst>
        </p14:section>
        <p14:section name="Untitled Section" id="{D748CB03-9BFD-4CD7-9A08-E5AA68903919}">
          <p14:sldIdLst>
            <p14:sldId id="263"/>
            <p14:sldId id="264"/>
            <p14:sldId id="265"/>
            <p14:sldId id="266"/>
            <p14:sldId id="267"/>
            <p14:sldId id="268"/>
            <p14:sldId id="269"/>
            <p14:sldId id="270"/>
            <p14:sldId id="271"/>
            <p14:sldId id="272"/>
            <p14:sldId id="277"/>
            <p14:sldId id="273"/>
            <p14:sldId id="275"/>
            <p14:sldId id="274"/>
            <p14:sldId id="284"/>
            <p14:sldId id="278"/>
            <p14:sldId id="279"/>
            <p14:sldId id="280"/>
            <p14:sldId id="281"/>
            <p14:sldId id="282"/>
            <p14:sldId id="283"/>
            <p14:sldId id="285"/>
            <p14:sldId id="286"/>
            <p14:sldId id="287"/>
            <p14:sldId id="288"/>
            <p14:sldId id="290"/>
            <p14:sldId id="28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259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FAB55-6A7D-4403-AF06-6C199BC79F62}"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186263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1156919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16318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235845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616407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153326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367150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225860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315612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361621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6FAB55-6A7D-4403-AF06-6C199BC79F62}"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164407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6FAB55-6A7D-4403-AF06-6C199BC79F62}" type="datetimeFigureOut">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29119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57392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229917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96FAB55-6A7D-4403-AF06-6C199BC79F62}" type="datetimeFigureOut">
              <a:rPr lang="en-US" smtClean="0"/>
              <a:pPr/>
              <a:t>6/26/2017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113398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FAB55-6A7D-4403-AF06-6C199BC79F62}"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7D193-59D8-4E78-B12F-5A4AF53464D7}" type="slidenum">
              <a:rPr lang="en-US" smtClean="0"/>
              <a:pPr/>
              <a:t>‹#›</a:t>
            </a:fld>
            <a:endParaRPr lang="en-US"/>
          </a:p>
        </p:txBody>
      </p:sp>
    </p:spTree>
    <p:extLst>
      <p:ext uri="{BB962C8B-B14F-4D97-AF65-F5344CB8AC3E}">
        <p14:creationId xmlns:p14="http://schemas.microsoft.com/office/powerpoint/2010/main" val="31703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6FAB55-6A7D-4403-AF06-6C199BC79F62}" type="datetimeFigureOut">
              <a:rPr lang="en-US" smtClean="0"/>
              <a:pPr/>
              <a:t>6/26/2017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C07D193-59D8-4E78-B12F-5A4AF53464D7}" type="slidenum">
              <a:rPr lang="en-US" smtClean="0"/>
              <a:pPr/>
              <a:t>‹#›</a:t>
            </a:fld>
            <a:endParaRPr lang="en-US"/>
          </a:p>
        </p:txBody>
      </p:sp>
    </p:spTree>
    <p:extLst>
      <p:ext uri="{BB962C8B-B14F-4D97-AF65-F5344CB8AC3E}">
        <p14:creationId xmlns:p14="http://schemas.microsoft.com/office/powerpoint/2010/main" val="377270254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i="1" dirty="0" smtClean="0"/>
              <a:t>Theological </a:t>
            </a:r>
            <a:r>
              <a:rPr lang="en-US" sz="4400" b="1" i="1" dirty="0"/>
              <a:t>and Historical Basis for the OFS and </a:t>
            </a:r>
            <a:r>
              <a:rPr lang="en-US" sz="4400" b="1" i="1" dirty="0" err="1"/>
              <a:t>YouFra’s</a:t>
            </a:r>
            <a:r>
              <a:rPr lang="en-US" sz="4400" dirty="0"/>
              <a:t/>
            </a:r>
            <a:br>
              <a:rPr lang="en-US" sz="4400" dirty="0"/>
            </a:br>
            <a:r>
              <a:rPr lang="en-US" sz="4400" b="1" i="1" dirty="0"/>
              <a:t>Commitment to Justice, Peace and Integrity of </a:t>
            </a:r>
            <a:r>
              <a:rPr lang="en-US" sz="4400" b="1" i="1" dirty="0" smtClean="0"/>
              <a:t>Creation</a:t>
            </a:r>
            <a:endParaRPr lang="en-US" sz="4400" dirty="0"/>
          </a:p>
        </p:txBody>
      </p:sp>
      <p:sp>
        <p:nvSpPr>
          <p:cNvPr id="3" name="Subtitle 2"/>
          <p:cNvSpPr>
            <a:spLocks noGrp="1"/>
          </p:cNvSpPr>
          <p:nvPr>
            <p:ph type="subTitle" idx="1"/>
          </p:nvPr>
        </p:nvSpPr>
        <p:spPr>
          <a:xfrm>
            <a:off x="1154955" y="4777379"/>
            <a:ext cx="8825658" cy="1159781"/>
          </a:xfrm>
        </p:spPr>
        <p:txBody>
          <a:bodyPr>
            <a:normAutofit/>
          </a:bodyPr>
          <a:lstStyle/>
          <a:p>
            <a:r>
              <a:rPr lang="en-US" b="1" dirty="0"/>
              <a:t>The V Asia Oceania Congress</a:t>
            </a:r>
            <a:r>
              <a:rPr lang="en-US" dirty="0"/>
              <a:t/>
            </a:r>
            <a:br>
              <a:rPr lang="en-US" dirty="0"/>
            </a:br>
            <a:r>
              <a:rPr lang="en-US" dirty="0"/>
              <a:t>Bali, Indonesia – April 20 – 27, </a:t>
            </a:r>
            <a:r>
              <a:rPr lang="en-US" dirty="0" smtClean="0"/>
              <a:t>2017 								   Fr. Amando trujillo </a:t>
            </a:r>
            <a:r>
              <a:rPr lang="en-US" dirty="0" err="1" smtClean="0"/>
              <a:t>cano</a:t>
            </a:r>
            <a:r>
              <a:rPr lang="en-US" dirty="0" smtClean="0"/>
              <a:t>, tor</a:t>
            </a:r>
          </a:p>
        </p:txBody>
      </p:sp>
    </p:spTree>
    <p:extLst>
      <p:ext uri="{BB962C8B-B14F-4D97-AF65-F5344CB8AC3E}">
        <p14:creationId xmlns:p14="http://schemas.microsoft.com/office/powerpoint/2010/main" val="2511812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Catholic </a:t>
            </a:r>
            <a:r>
              <a:rPr lang="en-US" b="1" dirty="0"/>
              <a:t>Social </a:t>
            </a:r>
            <a:r>
              <a:rPr lang="en-US" b="1" dirty="0" smtClean="0"/>
              <a:t>Teachings</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2377746"/>
            <a:ext cx="8947150" cy="3545546"/>
          </a:xfrm>
        </p:spPr>
      </p:pic>
    </p:spTree>
    <p:extLst>
      <p:ext uri="{BB962C8B-B14F-4D97-AF65-F5344CB8AC3E}">
        <p14:creationId xmlns:p14="http://schemas.microsoft.com/office/powerpoint/2010/main" val="45382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2.1. </a:t>
            </a:r>
            <a:r>
              <a:rPr lang="es-MX" b="1" dirty="0" err="1" smtClean="0"/>
              <a:t>The</a:t>
            </a:r>
            <a:r>
              <a:rPr lang="es-MX" b="1" dirty="0" smtClean="0"/>
              <a:t> </a:t>
            </a:r>
            <a:r>
              <a:rPr lang="es-MX" b="1" dirty="0" err="1" smtClean="0"/>
              <a:t>Fathers</a:t>
            </a:r>
            <a:r>
              <a:rPr lang="es-MX" b="1" dirty="0" smtClean="0"/>
              <a:t> of </a:t>
            </a:r>
            <a:r>
              <a:rPr lang="es-MX" b="1" dirty="0" err="1" smtClean="0"/>
              <a:t>the</a:t>
            </a:r>
            <a:r>
              <a:rPr lang="es-MX" b="1" dirty="0" smtClean="0"/>
              <a:t> </a:t>
            </a:r>
            <a:r>
              <a:rPr lang="es-MX" b="1" dirty="0" err="1" smtClean="0"/>
              <a:t>Church</a:t>
            </a:r>
            <a:endParaRPr lang="en-US" b="1" dirty="0"/>
          </a:p>
        </p:txBody>
      </p:sp>
      <p:sp>
        <p:nvSpPr>
          <p:cNvPr id="3" name="Content Placeholder 2"/>
          <p:cNvSpPr>
            <a:spLocks noGrp="1"/>
          </p:cNvSpPr>
          <p:nvPr>
            <p:ph idx="1"/>
          </p:nvPr>
        </p:nvSpPr>
        <p:spPr/>
        <p:txBody>
          <a:bodyPr/>
          <a:lstStyle/>
          <a:p>
            <a:r>
              <a:rPr lang="en-US" sz="2800" dirty="0"/>
              <a:t>«The Fathers of the Church insist more on the </a:t>
            </a:r>
            <a:r>
              <a:rPr lang="en-US" sz="2800" b="1" dirty="0"/>
              <a:t>need for the conversion </a:t>
            </a:r>
            <a:r>
              <a:rPr lang="en-US" sz="2800" dirty="0"/>
              <a:t>and </a:t>
            </a:r>
            <a:r>
              <a:rPr lang="en-US" sz="2800" b="1" dirty="0"/>
              <a:t>transformation of the consciences of believers </a:t>
            </a:r>
            <a:r>
              <a:rPr lang="en-US" sz="2800" dirty="0"/>
              <a:t>than on the need to change the social and political structures of their day. They call on </a:t>
            </a:r>
            <a:r>
              <a:rPr lang="en-US" sz="2800" dirty="0" smtClean="0"/>
              <a:t>those who work in the economic sphere and who possess goods to consider themselves </a:t>
            </a:r>
            <a:r>
              <a:rPr lang="en-US" sz="2800" b="1" dirty="0" smtClean="0"/>
              <a:t>administrators of </a:t>
            </a:r>
            <a:r>
              <a:rPr lang="en-US" sz="2800" b="1" dirty="0"/>
              <a:t>the goods that God has entrusted to </a:t>
            </a:r>
            <a:r>
              <a:rPr lang="en-US" sz="2800" b="1" dirty="0" smtClean="0"/>
              <a:t>them</a:t>
            </a:r>
            <a:r>
              <a:rPr lang="en-US" sz="2800" dirty="0"/>
              <a:t>». (</a:t>
            </a:r>
            <a:r>
              <a:rPr lang="en-US" sz="2800" i="1" dirty="0"/>
              <a:t>CSDC</a:t>
            </a:r>
            <a:r>
              <a:rPr lang="en-US" sz="2800" dirty="0"/>
              <a:t>, 328)</a:t>
            </a:r>
          </a:p>
          <a:p>
            <a:endParaRPr lang="en-US" dirty="0"/>
          </a:p>
        </p:txBody>
      </p:sp>
    </p:spTree>
    <p:extLst>
      <p:ext uri="{BB962C8B-B14F-4D97-AF65-F5344CB8AC3E}">
        <p14:creationId xmlns:p14="http://schemas.microsoft.com/office/powerpoint/2010/main" val="1410837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2.2.The </a:t>
            </a:r>
            <a:r>
              <a:rPr lang="en-US" b="1" i="1" dirty="0"/>
              <a:t>Magisterium</a:t>
            </a:r>
            <a:r>
              <a:rPr lang="en-US" b="1" dirty="0"/>
              <a:t> of the Church and the role of the laity in society</a:t>
            </a:r>
            <a:r>
              <a:rPr lang="en-US" dirty="0"/>
              <a:t> </a:t>
            </a:r>
            <a:br>
              <a:rPr lang="en-US" dirty="0"/>
            </a:br>
            <a:endParaRPr lang="en-US" dirty="0"/>
          </a:p>
        </p:txBody>
      </p:sp>
      <p:sp>
        <p:nvSpPr>
          <p:cNvPr id="3" name="Content Placeholder 2"/>
          <p:cNvSpPr>
            <a:spLocks noGrp="1"/>
          </p:cNvSpPr>
          <p:nvPr>
            <p:ph idx="1"/>
          </p:nvPr>
        </p:nvSpPr>
        <p:spPr>
          <a:xfrm>
            <a:off x="1103312" y="2052918"/>
            <a:ext cx="9470243" cy="4195481"/>
          </a:xfrm>
        </p:spPr>
        <p:txBody>
          <a:bodyPr>
            <a:noAutofit/>
          </a:bodyPr>
          <a:lstStyle/>
          <a:p>
            <a:r>
              <a:rPr lang="en-US" sz="2200" dirty="0"/>
              <a:t>«</a:t>
            </a:r>
            <a:r>
              <a:rPr lang="en-US" sz="2200" b="1" dirty="0"/>
              <a:t>They live in the ordinary circumstances of family and social life</a:t>
            </a:r>
            <a:r>
              <a:rPr lang="en-US" sz="2200" dirty="0"/>
              <a:t>, from which the very web of their existence is woven. </a:t>
            </a:r>
            <a:r>
              <a:rPr lang="en-US" sz="2200" b="1" dirty="0"/>
              <a:t>They are called there by God </a:t>
            </a:r>
            <a:r>
              <a:rPr lang="en-US" sz="2200" dirty="0"/>
              <a:t>that by exercising their proper function and led by the spirit of the Gospel </a:t>
            </a:r>
            <a:r>
              <a:rPr lang="en-US" sz="2200" dirty="0" smtClean="0"/>
              <a:t>they may </a:t>
            </a:r>
            <a:r>
              <a:rPr lang="en-US" sz="2200" b="1" dirty="0" smtClean="0"/>
              <a:t>work for the sanctification of the world from within as a leaven</a:t>
            </a:r>
            <a:r>
              <a:rPr lang="en-US" sz="2200" dirty="0"/>
              <a:t>. In this way </a:t>
            </a:r>
            <a:r>
              <a:rPr lang="en-US" sz="2200" b="1" dirty="0"/>
              <a:t>they may make Christ known to others</a:t>
            </a:r>
            <a:r>
              <a:rPr lang="en-US" sz="2200" dirty="0"/>
              <a:t>, </a:t>
            </a:r>
            <a:r>
              <a:rPr lang="en-US" sz="2200" dirty="0" smtClean="0"/>
              <a:t>especially </a:t>
            </a:r>
            <a:r>
              <a:rPr lang="en-US" sz="2200" dirty="0"/>
              <a:t>by the </a:t>
            </a:r>
            <a:r>
              <a:rPr lang="en-US" sz="2200" b="1" dirty="0"/>
              <a:t>testimony</a:t>
            </a:r>
            <a:r>
              <a:rPr lang="en-US" sz="2200" dirty="0"/>
              <a:t> of a life resplendent in faith, hope and charity. Therefore, since </a:t>
            </a:r>
            <a:r>
              <a:rPr lang="en-US" sz="2200" b="1" dirty="0"/>
              <a:t>they are tightly bound up in all types of temporal affairs</a:t>
            </a:r>
            <a:r>
              <a:rPr lang="en-US" sz="2200" dirty="0"/>
              <a:t> it is </a:t>
            </a:r>
            <a:r>
              <a:rPr lang="en-US" sz="2200" b="1" dirty="0"/>
              <a:t>their special task to order and to throw light upon these affairs </a:t>
            </a:r>
            <a:r>
              <a:rPr lang="en-US" sz="2200" dirty="0"/>
              <a:t>in such a way that they may come into being and then continually increase </a:t>
            </a:r>
            <a:r>
              <a:rPr lang="en-US" sz="2200" b="1" dirty="0"/>
              <a:t>according to Christ to the praise of the Creator and the Redeemer</a:t>
            </a:r>
            <a:r>
              <a:rPr lang="en-US" sz="2200" dirty="0"/>
              <a:t>». (</a:t>
            </a:r>
            <a:r>
              <a:rPr lang="en-US" sz="2200" i="1" dirty="0"/>
              <a:t>LG</a:t>
            </a:r>
            <a:r>
              <a:rPr lang="en-US" sz="2200" dirty="0"/>
              <a:t> 31</a:t>
            </a:r>
            <a:r>
              <a:rPr lang="en-US" sz="2200" dirty="0" smtClean="0"/>
              <a:t>)</a:t>
            </a:r>
            <a:endParaRPr lang="en-US" sz="2200" dirty="0"/>
          </a:p>
        </p:txBody>
      </p:sp>
    </p:spTree>
    <p:extLst>
      <p:ext uri="{BB962C8B-B14F-4D97-AF65-F5344CB8AC3E}">
        <p14:creationId xmlns:p14="http://schemas.microsoft.com/office/powerpoint/2010/main" val="4161539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2.3. Principles </a:t>
            </a:r>
            <a:r>
              <a:rPr lang="en-US" b="1" dirty="0"/>
              <a:t>of the Social Doctrine of the Church</a:t>
            </a:r>
            <a:r>
              <a:rPr lang="en-US" dirty="0"/>
              <a:t/>
            </a:r>
            <a:br>
              <a:rPr lang="en-US" dirty="0"/>
            </a:br>
            <a:endParaRPr lang="en-US" dirty="0"/>
          </a:p>
        </p:txBody>
      </p:sp>
      <p:sp>
        <p:nvSpPr>
          <p:cNvPr id="3" name="Content Placeholder 2"/>
          <p:cNvSpPr>
            <a:spLocks noGrp="1"/>
          </p:cNvSpPr>
          <p:nvPr>
            <p:ph idx="1"/>
          </p:nvPr>
        </p:nvSpPr>
        <p:spPr>
          <a:xfrm>
            <a:off x="1103312" y="1957590"/>
            <a:ext cx="9045240" cy="4290810"/>
          </a:xfrm>
        </p:spPr>
        <p:txBody>
          <a:bodyPr>
            <a:normAutofit/>
          </a:bodyPr>
          <a:lstStyle/>
          <a:p>
            <a:r>
              <a:rPr lang="en-US" dirty="0"/>
              <a:t>These principles are not to be considered independently, but rather as part of “a unified doctrinal corpus that interprets modern social realities in a systematic manner” </a:t>
            </a:r>
            <a:r>
              <a:rPr lang="en-US" dirty="0" smtClean="0"/>
              <a:t>(</a:t>
            </a:r>
            <a:r>
              <a:rPr lang="en-US" i="1" dirty="0" smtClean="0"/>
              <a:t>CSDC</a:t>
            </a:r>
            <a:r>
              <a:rPr lang="en-US" dirty="0" smtClean="0"/>
              <a:t>, </a:t>
            </a:r>
            <a:r>
              <a:rPr lang="en-US" dirty="0"/>
              <a:t>162</a:t>
            </a:r>
            <a:r>
              <a:rPr lang="en-US" dirty="0" smtClean="0"/>
              <a:t>).</a:t>
            </a:r>
            <a:endParaRPr lang="en-US" dirty="0"/>
          </a:p>
          <a:p>
            <a:pPr lvl="1"/>
            <a:r>
              <a:rPr lang="en-US" dirty="0" smtClean="0"/>
              <a:t>  I.	The </a:t>
            </a:r>
            <a:r>
              <a:rPr lang="en-US" dirty="0"/>
              <a:t>Dignity of the Human Person</a:t>
            </a:r>
          </a:p>
          <a:p>
            <a:pPr lvl="1"/>
            <a:r>
              <a:rPr lang="en-US" dirty="0"/>
              <a:t>	II. 	The Principle of the Common Good</a:t>
            </a:r>
          </a:p>
          <a:p>
            <a:pPr lvl="1"/>
            <a:r>
              <a:rPr lang="en-US" dirty="0"/>
              <a:t>	III.	The Universal Destination of Goods</a:t>
            </a:r>
          </a:p>
          <a:p>
            <a:pPr lvl="1"/>
            <a:r>
              <a:rPr lang="en-US" dirty="0"/>
              <a:t>	IV. 	The Principle of Subsidiarity</a:t>
            </a:r>
          </a:p>
          <a:p>
            <a:pPr lvl="1"/>
            <a:r>
              <a:rPr lang="en-US" dirty="0"/>
              <a:t>	V. 	Participation</a:t>
            </a:r>
          </a:p>
          <a:p>
            <a:pPr lvl="1"/>
            <a:r>
              <a:rPr lang="en-US" dirty="0"/>
              <a:t>	VI. 	The Principle of Solidarity</a:t>
            </a:r>
          </a:p>
          <a:p>
            <a:pPr lvl="1"/>
            <a:r>
              <a:rPr lang="en-US" dirty="0"/>
              <a:t>	VII. 	The Fundamental Values of Social Life</a:t>
            </a:r>
          </a:p>
          <a:p>
            <a:pPr lvl="1"/>
            <a:r>
              <a:rPr lang="en-US" dirty="0"/>
              <a:t>	VIII. </a:t>
            </a:r>
            <a:r>
              <a:rPr lang="en-US" dirty="0" smtClean="0"/>
              <a:t>The </a:t>
            </a:r>
            <a:r>
              <a:rPr lang="en-US" dirty="0"/>
              <a:t>Way of </a:t>
            </a:r>
            <a:r>
              <a:rPr lang="en-US" dirty="0" smtClean="0"/>
              <a:t>Love</a:t>
            </a:r>
            <a:endParaRPr lang="en-US" dirty="0"/>
          </a:p>
        </p:txBody>
      </p:sp>
    </p:spTree>
    <p:extLst>
      <p:ext uri="{BB962C8B-B14F-4D97-AF65-F5344CB8AC3E}">
        <p14:creationId xmlns:p14="http://schemas.microsoft.com/office/powerpoint/2010/main" val="1669884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Other </a:t>
            </a:r>
            <a:r>
              <a:rPr lang="en-US" sz="4000" b="1" dirty="0"/>
              <a:t>important aspects of life in society</a:t>
            </a:r>
          </a:p>
        </p:txBody>
      </p:sp>
      <p:sp>
        <p:nvSpPr>
          <p:cNvPr id="3" name="Content Placeholder 2"/>
          <p:cNvSpPr>
            <a:spLocks noGrp="1"/>
          </p:cNvSpPr>
          <p:nvPr>
            <p:ph idx="1"/>
          </p:nvPr>
        </p:nvSpPr>
        <p:spPr/>
        <p:txBody>
          <a:bodyPr>
            <a:normAutofit/>
          </a:bodyPr>
          <a:lstStyle/>
          <a:p>
            <a:r>
              <a:rPr lang="es-MX" sz="2400" dirty="0" err="1" smtClean="0"/>
              <a:t>Part</a:t>
            </a:r>
            <a:r>
              <a:rPr lang="es-MX" sz="2400" dirty="0" smtClean="0"/>
              <a:t> </a:t>
            </a:r>
            <a:r>
              <a:rPr lang="es-MX" sz="2400" dirty="0" err="1" smtClean="0"/>
              <a:t>Two</a:t>
            </a:r>
            <a:r>
              <a:rPr lang="es-MX" sz="2400" dirty="0" smtClean="0"/>
              <a:t> of </a:t>
            </a:r>
            <a:r>
              <a:rPr lang="es-MX" sz="2400" dirty="0" err="1" smtClean="0"/>
              <a:t>the</a:t>
            </a:r>
            <a:r>
              <a:rPr lang="es-MX" sz="2400" dirty="0" smtClean="0"/>
              <a:t> </a:t>
            </a:r>
            <a:r>
              <a:rPr lang="es-MX" sz="2400" b="1" i="1" dirty="0" err="1" smtClean="0"/>
              <a:t>Compendium</a:t>
            </a:r>
            <a:r>
              <a:rPr lang="es-MX" sz="2400" b="1" i="1" dirty="0" smtClean="0"/>
              <a:t> of Social Doctrine of </a:t>
            </a:r>
            <a:r>
              <a:rPr lang="es-MX" sz="2400" b="1" i="1" dirty="0" err="1" smtClean="0"/>
              <a:t>the</a:t>
            </a:r>
            <a:r>
              <a:rPr lang="es-MX" sz="2400" b="1" i="1" dirty="0" smtClean="0"/>
              <a:t> </a:t>
            </a:r>
            <a:r>
              <a:rPr lang="es-MX" sz="2400" b="1" i="1" dirty="0" err="1" smtClean="0"/>
              <a:t>Church</a:t>
            </a:r>
            <a:r>
              <a:rPr lang="es-MX" sz="2400" dirty="0"/>
              <a:t>:</a:t>
            </a:r>
            <a:endParaRPr lang="en-US" sz="2400" dirty="0" smtClean="0"/>
          </a:p>
          <a:p>
            <a:pPr lvl="1"/>
            <a:r>
              <a:rPr lang="en-US" sz="2000" dirty="0" smtClean="0"/>
              <a:t>Cap</a:t>
            </a:r>
            <a:r>
              <a:rPr lang="en-US" sz="2000" dirty="0"/>
              <a:t>. V:	</a:t>
            </a:r>
            <a:r>
              <a:rPr lang="en-US" sz="2000" dirty="0" smtClean="0"/>
              <a:t>	The </a:t>
            </a:r>
            <a:r>
              <a:rPr lang="en-US" sz="2000" dirty="0"/>
              <a:t>Family, the Vital Cell of Society</a:t>
            </a:r>
          </a:p>
          <a:p>
            <a:pPr lvl="1"/>
            <a:r>
              <a:rPr lang="en-US" sz="2000" dirty="0"/>
              <a:t>Cap. VI:	</a:t>
            </a:r>
            <a:r>
              <a:rPr lang="en-US" sz="2000" dirty="0" smtClean="0"/>
              <a:t>	Human </a:t>
            </a:r>
            <a:r>
              <a:rPr lang="en-US" sz="2000" dirty="0"/>
              <a:t>Work</a:t>
            </a:r>
          </a:p>
          <a:p>
            <a:pPr lvl="1"/>
            <a:r>
              <a:rPr lang="en-US" sz="2000" dirty="0"/>
              <a:t>Cap VII: 	</a:t>
            </a:r>
            <a:r>
              <a:rPr lang="en-US" sz="2000" dirty="0" smtClean="0"/>
              <a:t>	Economic </a:t>
            </a:r>
            <a:r>
              <a:rPr lang="en-US" sz="2000" dirty="0"/>
              <a:t>Life</a:t>
            </a:r>
          </a:p>
          <a:p>
            <a:pPr lvl="1"/>
            <a:r>
              <a:rPr lang="en-US" sz="2000" dirty="0"/>
              <a:t>Cap. VIII</a:t>
            </a:r>
            <a:r>
              <a:rPr lang="en-US" sz="2000" dirty="0" smtClean="0"/>
              <a:t>: 	The </a:t>
            </a:r>
            <a:r>
              <a:rPr lang="en-US" sz="2000" dirty="0"/>
              <a:t>Political Community</a:t>
            </a:r>
          </a:p>
          <a:p>
            <a:pPr lvl="1"/>
            <a:r>
              <a:rPr lang="en-US" sz="2000" dirty="0"/>
              <a:t>Cap </a:t>
            </a:r>
            <a:r>
              <a:rPr lang="en-US" sz="2000" dirty="0" smtClean="0"/>
              <a:t>IX:		The </a:t>
            </a:r>
            <a:r>
              <a:rPr lang="en-US" sz="2000" dirty="0"/>
              <a:t>International Community</a:t>
            </a:r>
          </a:p>
          <a:p>
            <a:pPr lvl="1"/>
            <a:r>
              <a:rPr lang="en-US" sz="2000" dirty="0"/>
              <a:t>Cap. X: 	</a:t>
            </a:r>
            <a:r>
              <a:rPr lang="en-US" sz="2000" dirty="0" smtClean="0"/>
              <a:t>	Safeguarding </a:t>
            </a:r>
            <a:r>
              <a:rPr lang="en-US" sz="2000" dirty="0"/>
              <a:t>the Environment</a:t>
            </a:r>
          </a:p>
          <a:p>
            <a:pPr lvl="1"/>
            <a:r>
              <a:rPr lang="en-US" sz="2000" dirty="0"/>
              <a:t>Cap. XI: 	</a:t>
            </a:r>
            <a:r>
              <a:rPr lang="en-US" sz="2000" dirty="0" smtClean="0"/>
              <a:t>	The </a:t>
            </a:r>
            <a:r>
              <a:rPr lang="en-US" sz="2000" dirty="0"/>
              <a:t>Promotion of </a:t>
            </a:r>
            <a:r>
              <a:rPr lang="en-US" sz="2000" dirty="0" smtClean="0"/>
              <a:t>Peace</a:t>
            </a:r>
            <a:endParaRPr lang="en-US" sz="2000" dirty="0"/>
          </a:p>
        </p:txBody>
      </p:sp>
    </p:spTree>
    <p:extLst>
      <p:ext uri="{BB962C8B-B14F-4D97-AF65-F5344CB8AC3E}">
        <p14:creationId xmlns:p14="http://schemas.microsoft.com/office/powerpoint/2010/main" val="789343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Doctrine and the Commitment of the Lay </a:t>
            </a:r>
            <a:r>
              <a:rPr lang="en-US" b="1" dirty="0" smtClean="0"/>
              <a:t>Faithful </a:t>
            </a:r>
            <a:endParaRPr lang="en-US" b="1" dirty="0"/>
          </a:p>
        </p:txBody>
      </p:sp>
      <p:sp>
        <p:nvSpPr>
          <p:cNvPr id="3" name="Content Placeholder 2"/>
          <p:cNvSpPr>
            <a:spLocks noGrp="1"/>
          </p:cNvSpPr>
          <p:nvPr>
            <p:ph idx="1"/>
          </p:nvPr>
        </p:nvSpPr>
        <p:spPr/>
        <p:txBody>
          <a:bodyPr>
            <a:normAutofit/>
          </a:bodyPr>
          <a:lstStyle/>
          <a:p>
            <a:r>
              <a:rPr lang="es-MX" dirty="0" err="1" smtClean="0"/>
              <a:t>From</a:t>
            </a:r>
            <a:r>
              <a:rPr lang="es-MX" dirty="0" smtClean="0"/>
              <a:t> </a:t>
            </a:r>
            <a:r>
              <a:rPr lang="es-MX" i="1" dirty="0" smtClean="0"/>
              <a:t>CSDC</a:t>
            </a:r>
            <a:r>
              <a:rPr lang="es-MX" dirty="0" smtClean="0"/>
              <a:t> </a:t>
            </a:r>
            <a:r>
              <a:rPr lang="es-MX" dirty="0" err="1" smtClean="0"/>
              <a:t>Part</a:t>
            </a:r>
            <a:r>
              <a:rPr lang="es-MX" dirty="0" smtClean="0"/>
              <a:t> </a:t>
            </a:r>
            <a:r>
              <a:rPr lang="es-MX" dirty="0" err="1" smtClean="0"/>
              <a:t>Three</a:t>
            </a:r>
            <a:r>
              <a:rPr lang="es-MX" dirty="0" smtClean="0"/>
              <a:t>: </a:t>
            </a:r>
            <a:r>
              <a:rPr lang="en-US" i="1" dirty="0"/>
              <a:t>Social Doctrine and Ecclesial Action’</a:t>
            </a:r>
            <a:endParaRPr lang="en-US" dirty="0" smtClean="0"/>
          </a:p>
          <a:p>
            <a:pPr lvl="1"/>
            <a:r>
              <a:rPr lang="en-US" dirty="0" smtClean="0"/>
              <a:t>   a. The </a:t>
            </a:r>
            <a:r>
              <a:rPr lang="en-US" dirty="0"/>
              <a:t>lay faithful</a:t>
            </a:r>
          </a:p>
          <a:p>
            <a:pPr lvl="1"/>
            <a:r>
              <a:rPr lang="en-US" dirty="0"/>
              <a:t>	b. Spirituality of the lay faithful</a:t>
            </a:r>
          </a:p>
          <a:p>
            <a:pPr lvl="1"/>
            <a:r>
              <a:rPr lang="en-US" dirty="0"/>
              <a:t>	c. Acting with prudence</a:t>
            </a:r>
          </a:p>
          <a:p>
            <a:pPr lvl="1"/>
            <a:r>
              <a:rPr lang="en-US" dirty="0"/>
              <a:t>	d. Social doctrine and lay associations</a:t>
            </a:r>
          </a:p>
          <a:p>
            <a:pPr lvl="1"/>
            <a:r>
              <a:rPr lang="en-US" dirty="0"/>
              <a:t>	e. Service in the various sectors of social life</a:t>
            </a:r>
          </a:p>
          <a:p>
            <a:pPr lvl="1"/>
            <a:r>
              <a:rPr lang="en-US" dirty="0"/>
              <a:t>		1. Service to the human person</a:t>
            </a:r>
          </a:p>
          <a:p>
            <a:pPr lvl="1"/>
            <a:r>
              <a:rPr lang="en-US" dirty="0"/>
              <a:t>		2. Service in culture </a:t>
            </a:r>
          </a:p>
          <a:p>
            <a:pPr lvl="1"/>
            <a:r>
              <a:rPr lang="en-US" dirty="0"/>
              <a:t>		3. Service in the economy </a:t>
            </a:r>
          </a:p>
          <a:p>
            <a:pPr lvl="1"/>
            <a:r>
              <a:rPr lang="en-US" dirty="0"/>
              <a:t>		4. Service in </a:t>
            </a:r>
            <a:r>
              <a:rPr lang="en-US" dirty="0" smtClean="0"/>
              <a:t>politics</a:t>
            </a:r>
            <a:endParaRPr lang="en-US" dirty="0"/>
          </a:p>
        </p:txBody>
      </p:sp>
    </p:spTree>
    <p:extLst>
      <p:ext uri="{BB962C8B-B14F-4D97-AF65-F5344CB8AC3E}">
        <p14:creationId xmlns:p14="http://schemas.microsoft.com/office/powerpoint/2010/main" val="1664553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2.4. Defense </a:t>
            </a:r>
            <a:r>
              <a:rPr lang="en-US" b="1" dirty="0"/>
              <a:t>and Promotion of Human Rights</a:t>
            </a:r>
            <a:r>
              <a:rPr lang="en-US" dirty="0"/>
              <a:t/>
            </a:r>
            <a:br>
              <a:rPr lang="en-US" dirty="0"/>
            </a:br>
            <a:endParaRPr lang="en-US" dirty="0"/>
          </a:p>
        </p:txBody>
      </p:sp>
      <p:sp>
        <p:nvSpPr>
          <p:cNvPr id="3" name="Content Placeholder 2"/>
          <p:cNvSpPr>
            <a:spLocks noGrp="1"/>
          </p:cNvSpPr>
          <p:nvPr>
            <p:ph idx="1"/>
          </p:nvPr>
        </p:nvSpPr>
        <p:spPr>
          <a:xfrm>
            <a:off x="1103312" y="2052918"/>
            <a:ext cx="9186908" cy="4195481"/>
          </a:xfrm>
        </p:spPr>
        <p:txBody>
          <a:bodyPr>
            <a:noAutofit/>
          </a:bodyPr>
          <a:lstStyle/>
          <a:p>
            <a:r>
              <a:rPr lang="en-US" sz="2600" i="1" dirty="0"/>
              <a:t>The Church, aware that </a:t>
            </a:r>
            <a:r>
              <a:rPr lang="en-US" sz="2600" b="1" i="1" dirty="0"/>
              <a:t>her essentially religious mission includes the </a:t>
            </a:r>
            <a:r>
              <a:rPr lang="en-US" sz="2600" b="1" i="1" dirty="0" smtClean="0"/>
              <a:t>defense </a:t>
            </a:r>
            <a:r>
              <a:rPr lang="en-US" sz="2600" b="1" i="1" dirty="0"/>
              <a:t>and promotion of human </a:t>
            </a:r>
            <a:r>
              <a:rPr lang="en-US" sz="2600" b="1" i="1" dirty="0" smtClean="0"/>
              <a:t>rights</a:t>
            </a:r>
            <a:r>
              <a:rPr lang="en-US" sz="2600" dirty="0" smtClean="0"/>
              <a:t> […] </a:t>
            </a:r>
            <a:r>
              <a:rPr lang="en-US" sz="2600" dirty="0"/>
              <a:t>The Church profoundly experiences </a:t>
            </a:r>
            <a:r>
              <a:rPr lang="en-US" sz="2600" b="1" dirty="0"/>
              <a:t>the need to respect justice and human rights within her own ranks</a:t>
            </a:r>
            <a:r>
              <a:rPr lang="en-US" sz="2600" dirty="0"/>
              <a:t>.</a:t>
            </a:r>
          </a:p>
          <a:p>
            <a:r>
              <a:rPr lang="en-US" sz="2600" i="1" dirty="0"/>
              <a:t>This pastoral commitment develops in a twofold direction: in the </a:t>
            </a:r>
            <a:r>
              <a:rPr lang="en-US" sz="2600" b="1" i="1" dirty="0"/>
              <a:t>proclamation of the Christian foundations of human rights</a:t>
            </a:r>
            <a:r>
              <a:rPr lang="en-US" sz="2600" i="1" dirty="0"/>
              <a:t> and in the </a:t>
            </a:r>
            <a:r>
              <a:rPr lang="en-US" sz="2600" b="1" i="1" dirty="0"/>
              <a:t>denunciation of the violations of these </a:t>
            </a:r>
            <a:r>
              <a:rPr lang="en-US" sz="2600" b="1" i="1" dirty="0" smtClean="0"/>
              <a:t>rights</a:t>
            </a:r>
            <a:r>
              <a:rPr lang="en-US" sz="2600" dirty="0" smtClean="0"/>
              <a:t> […]. (</a:t>
            </a:r>
            <a:r>
              <a:rPr lang="en-US" sz="2600" i="1" dirty="0" smtClean="0"/>
              <a:t>CSDC</a:t>
            </a:r>
            <a:r>
              <a:rPr lang="en-US" sz="2600" dirty="0" smtClean="0"/>
              <a:t>, 159)</a:t>
            </a:r>
            <a:endParaRPr lang="en-US" sz="2600" dirty="0"/>
          </a:p>
        </p:txBody>
      </p:sp>
    </p:spTree>
    <p:extLst>
      <p:ext uri="{BB962C8B-B14F-4D97-AF65-F5344CB8AC3E}">
        <p14:creationId xmlns:p14="http://schemas.microsoft.com/office/powerpoint/2010/main" val="46490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2.5. Pope Francis’ Encyclical </a:t>
            </a:r>
            <a:r>
              <a:rPr lang="en-US" sz="3600" b="1" dirty="0"/>
              <a:t>Letter </a:t>
            </a:r>
            <a:r>
              <a:rPr lang="en-US" sz="3600" b="1" i="1" dirty="0" err="1"/>
              <a:t>Laudato</a:t>
            </a:r>
            <a:r>
              <a:rPr lang="en-US" sz="3600" b="1" i="1" dirty="0"/>
              <a:t> </a:t>
            </a:r>
            <a:r>
              <a:rPr lang="en-US" sz="3600" b="1" i="1" dirty="0" err="1"/>
              <a:t>si</a:t>
            </a:r>
            <a:r>
              <a:rPr lang="en-US" sz="3600" b="1" i="1" dirty="0" smtClean="0"/>
              <a:t>’ </a:t>
            </a:r>
            <a:r>
              <a:rPr lang="en-US" sz="3600" b="1" dirty="0" smtClean="0"/>
              <a:t>(</a:t>
            </a:r>
            <a:r>
              <a:rPr lang="en-US" sz="3600" b="1" dirty="0"/>
              <a:t>24.05.2015</a:t>
            </a:r>
            <a:r>
              <a:rPr lang="en-US" sz="3600" b="1" dirty="0" smtClean="0"/>
              <a:t>)</a:t>
            </a:r>
            <a:endParaRPr lang="en-US" sz="3600" b="1" dirty="0"/>
          </a:p>
        </p:txBody>
      </p:sp>
      <p:sp>
        <p:nvSpPr>
          <p:cNvPr id="3" name="Content Placeholder 2"/>
          <p:cNvSpPr>
            <a:spLocks noGrp="1"/>
          </p:cNvSpPr>
          <p:nvPr>
            <p:ph idx="1"/>
          </p:nvPr>
        </p:nvSpPr>
        <p:spPr/>
        <p:txBody>
          <a:bodyPr>
            <a:normAutofit fontScale="92500" lnSpcReduction="10000"/>
          </a:bodyPr>
          <a:lstStyle/>
          <a:p>
            <a:r>
              <a:rPr lang="en-US" i="1" dirty="0"/>
              <a:t>217. </a:t>
            </a:r>
            <a:r>
              <a:rPr lang="en-US" i="1" dirty="0" smtClean="0"/>
              <a:t>[…] “</a:t>
            </a:r>
            <a:r>
              <a:rPr lang="en-US" b="1" i="1" dirty="0"/>
              <a:t>ecological conversion</a:t>
            </a:r>
            <a:r>
              <a:rPr lang="en-US" i="1" dirty="0" smtClean="0"/>
              <a:t>” […] Living </a:t>
            </a:r>
            <a:r>
              <a:rPr lang="en-US" i="1" dirty="0"/>
              <a:t>our </a:t>
            </a:r>
            <a:r>
              <a:rPr lang="en-US" b="1" i="1" dirty="0"/>
              <a:t>vocation to be protectors of God’s handiwork</a:t>
            </a:r>
            <a:r>
              <a:rPr lang="en-US" i="1" dirty="0"/>
              <a:t> is essential to a life of virtue; it is not an optional or a secondary aspect of our Christian experience.</a:t>
            </a:r>
            <a:endParaRPr lang="en-US" dirty="0"/>
          </a:p>
          <a:p>
            <a:r>
              <a:rPr lang="en-US" i="1" dirty="0" smtClean="0"/>
              <a:t>218</a:t>
            </a:r>
            <a:r>
              <a:rPr lang="en-US" i="1" dirty="0"/>
              <a:t>. In calling to mind the figure of </a:t>
            </a:r>
            <a:r>
              <a:rPr lang="en-US" b="1" i="1" dirty="0"/>
              <a:t>Saint Francis of Assisi</a:t>
            </a:r>
            <a:r>
              <a:rPr lang="en-US" i="1" dirty="0"/>
              <a:t>, we come to realize that </a:t>
            </a:r>
            <a:r>
              <a:rPr lang="en-US" b="1" i="1" dirty="0"/>
              <a:t>a healthy relationship with creation is one dimension of overall personal </a:t>
            </a:r>
            <a:r>
              <a:rPr lang="en-US" b="1" i="1" dirty="0" smtClean="0"/>
              <a:t>conversion</a:t>
            </a:r>
            <a:r>
              <a:rPr lang="en-US" i="1" dirty="0"/>
              <a:t> </a:t>
            </a:r>
            <a:r>
              <a:rPr lang="en-US" i="1" dirty="0" smtClean="0"/>
              <a:t>[…]</a:t>
            </a:r>
          </a:p>
          <a:p>
            <a:r>
              <a:rPr lang="en-US" i="1" dirty="0"/>
              <a:t>219. […] </a:t>
            </a:r>
            <a:r>
              <a:rPr lang="en-US" b="1" i="1" dirty="0"/>
              <a:t>Social problems must be addressed by community networks</a:t>
            </a:r>
            <a:r>
              <a:rPr lang="en-US" i="1" dirty="0"/>
              <a:t> and not simply by the sum of individual good deeds.[…] The ecological conversion needed to bring about lasting change is also a community conversion</a:t>
            </a:r>
            <a:r>
              <a:rPr lang="en-US" i="1" dirty="0" smtClean="0"/>
              <a:t>.</a:t>
            </a:r>
            <a:endParaRPr lang="en-US" dirty="0"/>
          </a:p>
          <a:p>
            <a:r>
              <a:rPr lang="en-US" i="1" dirty="0"/>
              <a:t>220. </a:t>
            </a:r>
            <a:r>
              <a:rPr lang="en-US" i="1" dirty="0" smtClean="0"/>
              <a:t>We </a:t>
            </a:r>
            <a:r>
              <a:rPr lang="en-US" i="1" dirty="0"/>
              <a:t>do not understand </a:t>
            </a:r>
            <a:r>
              <a:rPr lang="en-US" b="1" i="1" dirty="0"/>
              <a:t>our superiority</a:t>
            </a:r>
            <a:r>
              <a:rPr lang="en-US" i="1" dirty="0"/>
              <a:t> as a reason for personal glory or irresponsible dominion, but rather as a different capacity which, in its turn, </a:t>
            </a:r>
            <a:r>
              <a:rPr lang="en-US" b="1" i="1" dirty="0"/>
              <a:t>entails a serious responsibility stemming from our faith</a:t>
            </a:r>
            <a:r>
              <a:rPr lang="en-US" i="1" dirty="0"/>
              <a:t>.</a:t>
            </a:r>
            <a:endParaRPr lang="en-US" dirty="0"/>
          </a:p>
          <a:p>
            <a:endParaRPr lang="en-US" dirty="0"/>
          </a:p>
        </p:txBody>
      </p:sp>
    </p:spTree>
    <p:extLst>
      <p:ext uri="{BB962C8B-B14F-4D97-AF65-F5344CB8AC3E}">
        <p14:creationId xmlns:p14="http://schemas.microsoft.com/office/powerpoint/2010/main" val="2464676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2.5. Pope Francis’ Encyclical Letter </a:t>
            </a:r>
            <a:r>
              <a:rPr lang="en-US" sz="4400" b="1" i="1" dirty="0" err="1"/>
              <a:t>Laudato</a:t>
            </a:r>
            <a:r>
              <a:rPr lang="en-US" sz="4400" b="1" i="1" dirty="0"/>
              <a:t> </a:t>
            </a:r>
            <a:r>
              <a:rPr lang="en-US" sz="4400" b="1" i="1" dirty="0" err="1"/>
              <a:t>si</a:t>
            </a:r>
            <a:r>
              <a:rPr lang="en-US" sz="4400" b="1" i="1" dirty="0"/>
              <a:t>’ </a:t>
            </a:r>
            <a:r>
              <a:rPr lang="en-US" sz="4400" b="1" dirty="0"/>
              <a:t>(24.05.2015)</a:t>
            </a:r>
            <a:endParaRPr lang="en-US" dirty="0"/>
          </a:p>
        </p:txBody>
      </p:sp>
      <p:sp>
        <p:nvSpPr>
          <p:cNvPr id="3" name="Content Placeholder 2"/>
          <p:cNvSpPr>
            <a:spLocks noGrp="1"/>
          </p:cNvSpPr>
          <p:nvPr>
            <p:ph idx="1"/>
          </p:nvPr>
        </p:nvSpPr>
        <p:spPr>
          <a:xfrm>
            <a:off x="1103312" y="2052918"/>
            <a:ext cx="9225544" cy="4195481"/>
          </a:xfrm>
        </p:spPr>
        <p:txBody>
          <a:bodyPr>
            <a:normAutofit lnSpcReduction="10000"/>
          </a:bodyPr>
          <a:lstStyle/>
          <a:p>
            <a:r>
              <a:rPr lang="en-US" i="1" dirty="0"/>
              <a:t>231. </a:t>
            </a:r>
            <a:r>
              <a:rPr lang="en-US" i="1" dirty="0" smtClean="0"/>
              <a:t>...</a:t>
            </a:r>
            <a:r>
              <a:rPr lang="en-US" b="1" i="1" dirty="0" smtClean="0"/>
              <a:t>social </a:t>
            </a:r>
            <a:r>
              <a:rPr lang="en-US" b="1" i="1" dirty="0"/>
              <a:t>love moves us to devise larger strategies to halt environmental degradation and to encourage a “culture of care” which permeates all of society</a:t>
            </a:r>
            <a:r>
              <a:rPr lang="en-US" i="1" dirty="0"/>
              <a:t>. When we feel that God is calling us to intervene with others in these social dynamics, we should realize that this too is </a:t>
            </a:r>
            <a:r>
              <a:rPr lang="en-US" b="1" i="1" dirty="0"/>
              <a:t>part of our spirituality</a:t>
            </a:r>
            <a:r>
              <a:rPr lang="en-US" i="1" dirty="0"/>
              <a:t>, which is an exercise of charity and, as such, </a:t>
            </a:r>
            <a:r>
              <a:rPr lang="en-US" b="1" i="1" dirty="0"/>
              <a:t>matures and sanctifies us</a:t>
            </a:r>
            <a:r>
              <a:rPr lang="en-US" i="1" dirty="0"/>
              <a:t>.</a:t>
            </a:r>
            <a:endParaRPr lang="en-US" dirty="0"/>
          </a:p>
          <a:p>
            <a:r>
              <a:rPr lang="en-US" i="1" dirty="0"/>
              <a:t>232. Not everyone is called to engage directly in political life. Society is also enriched by </a:t>
            </a:r>
            <a:r>
              <a:rPr lang="en-US" b="1" i="1" dirty="0"/>
              <a:t>a countless array of organizations which work to promote the common good and to defend the environment</a:t>
            </a:r>
            <a:r>
              <a:rPr lang="en-US" i="1" dirty="0"/>
              <a:t>, whether natural or urban. </a:t>
            </a:r>
            <a:r>
              <a:rPr lang="en-US" i="1" dirty="0" smtClean="0"/>
              <a:t>[…] Thus</a:t>
            </a:r>
            <a:r>
              <a:rPr lang="en-US" i="1" dirty="0"/>
              <a:t>, </a:t>
            </a:r>
            <a:r>
              <a:rPr lang="en-US" b="1" i="1" dirty="0"/>
              <a:t>a community can break out of the indifference induced by consumerism.</a:t>
            </a:r>
            <a:r>
              <a:rPr lang="en-US" i="1" dirty="0"/>
              <a:t> </a:t>
            </a:r>
            <a:r>
              <a:rPr lang="en-US" i="1" dirty="0" smtClean="0"/>
              <a:t>[…] </a:t>
            </a:r>
            <a:r>
              <a:rPr lang="en-US" i="1" dirty="0"/>
              <a:t>In this way, the world, and the quality of life of the poorest, are cared for, with a sense of solidarity which is at the same time aware that </a:t>
            </a:r>
            <a:r>
              <a:rPr lang="en-US" b="1" i="1" dirty="0"/>
              <a:t>we live in a common home which God has entrusted to us</a:t>
            </a:r>
            <a:r>
              <a:rPr lang="en-US" i="1" dirty="0"/>
              <a:t>. </a:t>
            </a:r>
            <a:endParaRPr lang="en-US" dirty="0"/>
          </a:p>
        </p:txBody>
      </p:sp>
    </p:spTree>
    <p:extLst>
      <p:ext uri="{BB962C8B-B14F-4D97-AF65-F5344CB8AC3E}">
        <p14:creationId xmlns:p14="http://schemas.microsoft.com/office/powerpoint/2010/main" val="3531201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Catholic Church’s Institutional Developments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0321" y="2101461"/>
            <a:ext cx="5859887" cy="3984724"/>
          </a:xfrm>
        </p:spPr>
      </p:pic>
    </p:spTree>
    <p:extLst>
      <p:ext uri="{BB962C8B-B14F-4D97-AF65-F5344CB8AC3E}">
        <p14:creationId xmlns:p14="http://schemas.microsoft.com/office/powerpoint/2010/main" val="1176922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746974"/>
            <a:ext cx="9404723" cy="1106273"/>
          </a:xfrm>
        </p:spPr>
        <p:txBody>
          <a:bodyPr/>
          <a:lstStyle/>
          <a:p>
            <a:pPr algn="ctr"/>
            <a:r>
              <a:rPr lang="en-US" sz="6000" b="1" dirty="0" smtClean="0"/>
              <a:t>Introduction</a:t>
            </a:r>
            <a:endParaRPr lang="en-US" sz="60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2225" y="2046430"/>
            <a:ext cx="6332494" cy="4219023"/>
          </a:xfrm>
          <a:prstGeom prst="rect">
            <a:avLst/>
          </a:prstGeom>
        </p:spPr>
      </p:pic>
    </p:spTree>
    <p:extLst>
      <p:ext uri="{BB962C8B-B14F-4D97-AF65-F5344CB8AC3E}">
        <p14:creationId xmlns:p14="http://schemas.microsoft.com/office/powerpoint/2010/main" val="2449690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3.1. Pontifical Council for Justice and Peace</a:t>
            </a:r>
          </a:p>
        </p:txBody>
      </p:sp>
      <p:sp>
        <p:nvSpPr>
          <p:cNvPr id="3" name="Content Placeholder 2"/>
          <p:cNvSpPr>
            <a:spLocks noGrp="1"/>
          </p:cNvSpPr>
          <p:nvPr>
            <p:ph idx="1"/>
          </p:nvPr>
        </p:nvSpPr>
        <p:spPr>
          <a:xfrm>
            <a:off x="1103312" y="2052918"/>
            <a:ext cx="9354333" cy="4195481"/>
          </a:xfrm>
        </p:spPr>
        <p:txBody>
          <a:bodyPr>
            <a:normAutofit/>
          </a:bodyPr>
          <a:lstStyle/>
          <a:p>
            <a:r>
              <a:rPr lang="en-US" i="1" dirty="0" smtClean="0"/>
              <a:t>The </a:t>
            </a:r>
            <a:r>
              <a:rPr lang="en-US" b="1" i="1" dirty="0"/>
              <a:t>Second Vatican Council </a:t>
            </a:r>
            <a:r>
              <a:rPr lang="en-US" i="1" dirty="0"/>
              <a:t>had proposed </a:t>
            </a:r>
            <a:r>
              <a:rPr lang="en-US" b="1" i="1" dirty="0"/>
              <a:t>the creation of a body </a:t>
            </a:r>
            <a:r>
              <a:rPr lang="en-US" i="1" dirty="0"/>
              <a:t>of the universal Church whose role would be "</a:t>
            </a:r>
            <a:r>
              <a:rPr lang="en-US" b="1" i="1" dirty="0"/>
              <a:t>to stimulate the Catholic Community to foster progress in needy regions and social justice on the international scene</a:t>
            </a:r>
            <a:r>
              <a:rPr lang="en-US" i="1" dirty="0"/>
              <a:t>" (</a:t>
            </a:r>
            <a:r>
              <a:rPr lang="en-US" i="1" dirty="0" err="1"/>
              <a:t>Gaudium</a:t>
            </a:r>
            <a:r>
              <a:rPr lang="en-US" i="1" dirty="0"/>
              <a:t> et </a:t>
            </a:r>
            <a:r>
              <a:rPr lang="en-US" i="1" dirty="0" err="1"/>
              <a:t>Spes</a:t>
            </a:r>
            <a:r>
              <a:rPr lang="en-US" i="1" dirty="0"/>
              <a:t>, No. 90). It was in reply to this request that </a:t>
            </a:r>
            <a:r>
              <a:rPr lang="en-US" b="1" i="1" dirty="0"/>
              <a:t>Pope Paul VI established the Pontifical Commission "Justitia et </a:t>
            </a:r>
            <a:r>
              <a:rPr lang="en-US" b="1" i="1" dirty="0" err="1"/>
              <a:t>Pax</a:t>
            </a:r>
            <a:r>
              <a:rPr lang="en-US" b="1" i="1" dirty="0"/>
              <a:t>" </a:t>
            </a:r>
            <a:r>
              <a:rPr lang="en-US" i="1" dirty="0"/>
              <a:t>by a Motu </a:t>
            </a:r>
            <a:r>
              <a:rPr lang="en-US" i="1" dirty="0" err="1"/>
              <a:t>Proprio</a:t>
            </a:r>
            <a:r>
              <a:rPr lang="en-US" i="1" dirty="0"/>
              <a:t> dated </a:t>
            </a:r>
            <a:r>
              <a:rPr lang="en-US" b="1" i="1" dirty="0"/>
              <a:t>6 January 1967 </a:t>
            </a:r>
            <a:r>
              <a:rPr lang="en-US" i="1" dirty="0"/>
              <a:t>(</a:t>
            </a:r>
            <a:r>
              <a:rPr lang="en-US" i="1" dirty="0" err="1"/>
              <a:t>Catholicam</a:t>
            </a:r>
            <a:r>
              <a:rPr lang="en-US" i="1" dirty="0"/>
              <a:t> Christi </a:t>
            </a:r>
            <a:r>
              <a:rPr lang="en-US" i="1" dirty="0" err="1"/>
              <a:t>Ecclesiam</a:t>
            </a:r>
            <a:r>
              <a:rPr lang="en-US" i="1" dirty="0"/>
              <a:t>).</a:t>
            </a:r>
            <a:endParaRPr lang="en-US" sz="2800" dirty="0"/>
          </a:p>
          <a:p>
            <a:r>
              <a:rPr lang="en-US" i="1" dirty="0" smtClean="0"/>
              <a:t>After </a:t>
            </a:r>
            <a:r>
              <a:rPr lang="en-US" i="1" dirty="0"/>
              <a:t>a ten-year experimental period, </a:t>
            </a:r>
            <a:r>
              <a:rPr lang="en-US" b="1" i="1" dirty="0"/>
              <a:t>Paul VI </a:t>
            </a:r>
            <a:r>
              <a:rPr lang="en-US" i="1" dirty="0"/>
              <a:t>gave the Commission its </a:t>
            </a:r>
            <a:r>
              <a:rPr lang="en-US" b="1" i="1" dirty="0"/>
              <a:t>definitive status </a:t>
            </a:r>
            <a:r>
              <a:rPr lang="en-US" i="1" dirty="0"/>
              <a:t>with the Motu </a:t>
            </a:r>
            <a:r>
              <a:rPr lang="en-US" i="1" dirty="0" err="1"/>
              <a:t>Proprio</a:t>
            </a:r>
            <a:r>
              <a:rPr lang="en-US" i="1" dirty="0"/>
              <a:t> </a:t>
            </a:r>
            <a:r>
              <a:rPr lang="en-US" i="1" dirty="0" err="1"/>
              <a:t>Justitiam</a:t>
            </a:r>
            <a:r>
              <a:rPr lang="en-US" i="1" dirty="0"/>
              <a:t> et </a:t>
            </a:r>
            <a:r>
              <a:rPr lang="en-US" i="1" dirty="0" err="1"/>
              <a:t>Pacem</a:t>
            </a:r>
            <a:r>
              <a:rPr lang="en-US" i="1" dirty="0"/>
              <a:t> of </a:t>
            </a:r>
            <a:r>
              <a:rPr lang="en-US" b="1" i="1" dirty="0"/>
              <a:t>10 December 1976</a:t>
            </a:r>
            <a:r>
              <a:rPr lang="en-US" i="1" dirty="0"/>
              <a:t>. When the </a:t>
            </a:r>
            <a:r>
              <a:rPr lang="en-US" b="1" i="1" dirty="0"/>
              <a:t>Apostolic Constitution Pastor Bonus of 28 June 1988 </a:t>
            </a:r>
            <a:r>
              <a:rPr lang="en-US" i="1" dirty="0"/>
              <a:t>reorganized the Roman Curia, </a:t>
            </a:r>
            <a:r>
              <a:rPr lang="en-US" b="1" i="1" dirty="0"/>
              <a:t>Pope John Paul II changed its name from Commission to Pontifical Council</a:t>
            </a:r>
            <a:r>
              <a:rPr lang="en-US" i="1" dirty="0"/>
              <a:t> and reconfirmed the general lines of its work</a:t>
            </a:r>
            <a:r>
              <a:rPr lang="en-US" i="1" dirty="0" smtClean="0"/>
              <a:t>.</a:t>
            </a:r>
            <a:endParaRPr lang="en-US" sz="2800" dirty="0"/>
          </a:p>
        </p:txBody>
      </p:sp>
    </p:spTree>
    <p:extLst>
      <p:ext uri="{BB962C8B-B14F-4D97-AF65-F5344CB8AC3E}">
        <p14:creationId xmlns:p14="http://schemas.microsoft.com/office/powerpoint/2010/main" val="184204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3.2. Dicastery for promoting Integral Human Development</a:t>
            </a:r>
          </a:p>
        </p:txBody>
      </p:sp>
      <p:sp>
        <p:nvSpPr>
          <p:cNvPr id="3" name="Content Placeholder 2"/>
          <p:cNvSpPr>
            <a:spLocks noGrp="1"/>
          </p:cNvSpPr>
          <p:nvPr>
            <p:ph idx="1"/>
          </p:nvPr>
        </p:nvSpPr>
        <p:spPr>
          <a:xfrm>
            <a:off x="1103311" y="2052918"/>
            <a:ext cx="9418727" cy="4195481"/>
          </a:xfrm>
        </p:spPr>
        <p:txBody>
          <a:bodyPr>
            <a:normAutofit/>
          </a:bodyPr>
          <a:lstStyle/>
          <a:p>
            <a:r>
              <a:rPr lang="en-US" b="1" dirty="0" smtClean="0"/>
              <a:t>On </a:t>
            </a:r>
            <a:r>
              <a:rPr lang="en-US" b="1" dirty="0"/>
              <a:t>17 August 2016, Pope Francis instituted the Dicastery for promoting Integral Human Development </a:t>
            </a:r>
            <a:endParaRPr lang="en-US" b="1" dirty="0" smtClean="0"/>
          </a:p>
          <a:p>
            <a:r>
              <a:rPr lang="en-US" i="1" dirty="0" smtClean="0"/>
              <a:t>“…This </a:t>
            </a:r>
            <a:r>
              <a:rPr lang="en-US" i="1" dirty="0"/>
              <a:t>Dicastery will be competent particularly in </a:t>
            </a:r>
            <a:r>
              <a:rPr lang="en-US" b="1" i="1" dirty="0"/>
              <a:t>issues regarding migrants, those in need, the sick, the excluded and marginalized, the imprisoned and the unemployed</a:t>
            </a:r>
            <a:r>
              <a:rPr lang="en-US" i="1" dirty="0"/>
              <a:t>, as well as </a:t>
            </a:r>
            <a:r>
              <a:rPr lang="en-US" b="1" i="1" dirty="0"/>
              <a:t>victims of armed conflict</a:t>
            </a:r>
            <a:r>
              <a:rPr lang="en-US" i="1" dirty="0"/>
              <a:t>, </a:t>
            </a:r>
            <a:r>
              <a:rPr lang="en-US" b="1" i="1" dirty="0"/>
              <a:t>natural disasters</a:t>
            </a:r>
            <a:r>
              <a:rPr lang="en-US" i="1" dirty="0"/>
              <a:t>, and all forms of </a:t>
            </a:r>
            <a:r>
              <a:rPr lang="en-US" b="1" i="1" dirty="0"/>
              <a:t>slavery and </a:t>
            </a:r>
            <a:r>
              <a:rPr lang="en-US" b="1" i="1" dirty="0" smtClean="0"/>
              <a:t>torture</a:t>
            </a:r>
            <a:r>
              <a:rPr lang="en-US" i="1" dirty="0" smtClean="0"/>
              <a:t>”.</a:t>
            </a:r>
            <a:endParaRPr lang="en-US" dirty="0"/>
          </a:p>
          <a:p>
            <a:r>
              <a:rPr lang="en-US" i="1" dirty="0"/>
              <a:t>In the new Dicastery, governed by the </a:t>
            </a:r>
            <a:r>
              <a:rPr lang="en-US" b="1" i="1" dirty="0"/>
              <a:t>Statutes</a:t>
            </a:r>
            <a:r>
              <a:rPr lang="en-US" i="1" dirty="0"/>
              <a:t> that today I approve </a:t>
            </a:r>
            <a:r>
              <a:rPr lang="en-US" b="1" i="1" dirty="0"/>
              <a:t>ad </a:t>
            </a:r>
            <a:r>
              <a:rPr lang="en-US" b="1" i="1" dirty="0" err="1"/>
              <a:t>experimentum</a:t>
            </a:r>
            <a:r>
              <a:rPr lang="en-US" i="1" dirty="0"/>
              <a:t>, the competences of </a:t>
            </a:r>
            <a:r>
              <a:rPr lang="en-US" b="1" i="1" dirty="0"/>
              <a:t>the following Pontifical Councils will be merged,</a:t>
            </a:r>
            <a:r>
              <a:rPr lang="en-US" i="1" dirty="0"/>
              <a:t> as of 1 January 2017: </a:t>
            </a:r>
            <a:r>
              <a:rPr lang="en-US" b="1" i="1" dirty="0"/>
              <a:t>the Pontifical Council for Justice and Peace, the Pontifical Council </a:t>
            </a:r>
            <a:r>
              <a:rPr lang="en-US" b="1" i="1" dirty="0" err="1"/>
              <a:t>Cor</a:t>
            </a:r>
            <a:r>
              <a:rPr lang="en-US" b="1" i="1" dirty="0"/>
              <a:t> Unum, the Pontifical Council for the Pastoral Care of Migrants and Itinerant People, and the Pontifical Council for Health Care Workers</a:t>
            </a:r>
            <a:r>
              <a:rPr lang="en-US" i="1" dirty="0"/>
              <a:t>…” </a:t>
            </a:r>
            <a:endParaRPr lang="en-US" dirty="0"/>
          </a:p>
        </p:txBody>
      </p:sp>
    </p:spTree>
    <p:extLst>
      <p:ext uri="{BB962C8B-B14F-4D97-AF65-F5344CB8AC3E}">
        <p14:creationId xmlns:p14="http://schemas.microsoft.com/office/powerpoint/2010/main" val="2555288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4. Franciscan basis</a:t>
            </a:r>
            <a:endParaRPr lang="en-US" sz="4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7087" y="1853248"/>
            <a:ext cx="4602770" cy="4119479"/>
          </a:xfrm>
        </p:spPr>
      </p:pic>
    </p:spTree>
    <p:extLst>
      <p:ext uri="{BB962C8B-B14F-4D97-AF65-F5344CB8AC3E}">
        <p14:creationId xmlns:p14="http://schemas.microsoft.com/office/powerpoint/2010/main" val="1250556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4.1. </a:t>
            </a:r>
            <a:r>
              <a:rPr lang="en-US" b="1" dirty="0"/>
              <a:t>St. Francis of </a:t>
            </a:r>
            <a:r>
              <a:rPr lang="en-US" b="1" dirty="0" smtClean="0"/>
              <a:t>Assisi</a:t>
            </a:r>
            <a:endParaRPr lang="en-US" b="1" dirty="0"/>
          </a:p>
        </p:txBody>
      </p:sp>
      <p:sp>
        <p:nvSpPr>
          <p:cNvPr id="3" name="Content Placeholder 2"/>
          <p:cNvSpPr>
            <a:spLocks noGrp="1"/>
          </p:cNvSpPr>
          <p:nvPr>
            <p:ph idx="1"/>
          </p:nvPr>
        </p:nvSpPr>
        <p:spPr>
          <a:xfrm>
            <a:off x="1116191" y="1685823"/>
            <a:ext cx="9714942" cy="4395151"/>
          </a:xfrm>
        </p:spPr>
        <p:txBody>
          <a:bodyPr>
            <a:noAutofit/>
          </a:bodyPr>
          <a:lstStyle/>
          <a:p>
            <a:r>
              <a:rPr lang="en-US" sz="2800" b="1" dirty="0"/>
              <a:t>From Repulsion to </a:t>
            </a:r>
            <a:r>
              <a:rPr lang="en-US" sz="2800" b="1" dirty="0" smtClean="0"/>
              <a:t>Inclusion: </a:t>
            </a:r>
            <a:r>
              <a:rPr lang="en-US" sz="2800" b="1" dirty="0"/>
              <a:t>The Transforming Power of Mercy </a:t>
            </a:r>
            <a:endParaRPr lang="en-US" sz="2800" dirty="0" smtClean="0"/>
          </a:p>
          <a:p>
            <a:r>
              <a:rPr lang="en-US" sz="2400" dirty="0" smtClean="0"/>
              <a:t>By </a:t>
            </a:r>
            <a:r>
              <a:rPr lang="en-US" sz="2400" dirty="0"/>
              <a:t>welcoming the lepers into his life and fraternal affection, Francis embrace the suffering Christ present in those who were not only physically ill but also excluded from the society of his time, the disposable people of his time! Touched by God’s grace, he resolved to use mercy with those to whom he had felt repulsion until that moment. It was the same mercy that God had used with him when he was lost in his former vanity and God invited him to seek the real beauty of life. </a:t>
            </a:r>
          </a:p>
        </p:txBody>
      </p:sp>
    </p:spTree>
    <p:extLst>
      <p:ext uri="{BB962C8B-B14F-4D97-AF65-F5344CB8AC3E}">
        <p14:creationId xmlns:p14="http://schemas.microsoft.com/office/powerpoint/2010/main" val="3637317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4.2. OFS </a:t>
            </a:r>
            <a:r>
              <a:rPr lang="en-US" b="1" dirty="0"/>
              <a:t>Rule and </a:t>
            </a:r>
            <a:r>
              <a:rPr lang="en-US" b="1" dirty="0" smtClean="0"/>
              <a:t>Constitutions</a:t>
            </a:r>
            <a:endParaRPr lang="en-US" dirty="0"/>
          </a:p>
        </p:txBody>
      </p:sp>
      <p:sp>
        <p:nvSpPr>
          <p:cNvPr id="3" name="Content Placeholder 2"/>
          <p:cNvSpPr>
            <a:spLocks noGrp="1"/>
          </p:cNvSpPr>
          <p:nvPr>
            <p:ph idx="1"/>
          </p:nvPr>
        </p:nvSpPr>
        <p:spPr>
          <a:xfrm>
            <a:off x="1103312" y="1853248"/>
            <a:ext cx="9689184" cy="4395151"/>
          </a:xfrm>
        </p:spPr>
        <p:txBody>
          <a:bodyPr>
            <a:noAutofit/>
          </a:bodyPr>
          <a:lstStyle/>
          <a:p>
            <a:r>
              <a:rPr lang="en-US" sz="2200" dirty="0"/>
              <a:t>The </a:t>
            </a:r>
            <a:r>
              <a:rPr lang="en-US" sz="2200" i="1" dirty="0"/>
              <a:t>OFS Rule</a:t>
            </a:r>
            <a:r>
              <a:rPr lang="en-US" sz="2200" dirty="0"/>
              <a:t> and the OFS </a:t>
            </a:r>
            <a:r>
              <a:rPr lang="en-US" sz="2200" i="1" dirty="0"/>
              <a:t>General Constitutions </a:t>
            </a:r>
            <a:r>
              <a:rPr lang="en-US" sz="2200" dirty="0"/>
              <a:t>(particularly Art. </a:t>
            </a:r>
            <a:r>
              <a:rPr lang="en-US" sz="2200" dirty="0" smtClean="0"/>
              <a:t>17-27). I</a:t>
            </a:r>
            <a:r>
              <a:rPr lang="en-US" sz="2200" b="1" dirty="0" smtClean="0"/>
              <a:t>nspired </a:t>
            </a:r>
            <a:r>
              <a:rPr lang="en-US" sz="2200" b="1" dirty="0"/>
              <a:t>by Saint Francis of </a:t>
            </a:r>
            <a:r>
              <a:rPr lang="en-US" sz="2200" b="1" dirty="0" smtClean="0"/>
              <a:t>Assisi, Secular Franciscans </a:t>
            </a:r>
            <a:r>
              <a:rPr lang="en-US" sz="2200" dirty="0" smtClean="0"/>
              <a:t>should</a:t>
            </a:r>
            <a:r>
              <a:rPr lang="en-US" sz="2200" dirty="0"/>
              <a:t>:   </a:t>
            </a:r>
          </a:p>
          <a:p>
            <a:pPr lvl="1"/>
            <a:r>
              <a:rPr lang="en-US" sz="2200" dirty="0"/>
              <a:t>deepen the true foundations of </a:t>
            </a:r>
            <a:r>
              <a:rPr lang="en-US" sz="2200" b="1" dirty="0"/>
              <a:t>universal kingship </a:t>
            </a:r>
            <a:r>
              <a:rPr lang="en-US" sz="2200" dirty="0"/>
              <a:t>(GG.CC. 18, Rule 13)</a:t>
            </a:r>
          </a:p>
          <a:p>
            <a:pPr lvl="1"/>
            <a:r>
              <a:rPr lang="en-US" sz="2200" dirty="0"/>
              <a:t>be </a:t>
            </a:r>
            <a:r>
              <a:rPr lang="en-US" sz="2200" b="1" dirty="0"/>
              <a:t>in the </a:t>
            </a:r>
            <a:r>
              <a:rPr lang="en-US" sz="2200" b="1" dirty="0" smtClean="0"/>
              <a:t>forefront</a:t>
            </a:r>
            <a:r>
              <a:rPr lang="en-US" sz="2200" dirty="0" smtClean="0"/>
              <a:t>... </a:t>
            </a:r>
            <a:r>
              <a:rPr lang="en-US" sz="2200" dirty="0"/>
              <a:t>in the field </a:t>
            </a:r>
            <a:r>
              <a:rPr lang="en-US" sz="2200" b="1" dirty="0"/>
              <a:t>of public life</a:t>
            </a:r>
            <a:r>
              <a:rPr lang="en-US" sz="2200" dirty="0"/>
              <a:t> (GG.CC. 22, Rule 15)</a:t>
            </a:r>
          </a:p>
          <a:p>
            <a:pPr lvl="1"/>
            <a:r>
              <a:rPr lang="en-US" sz="2200" b="1" dirty="0"/>
              <a:t>firmly oppose </a:t>
            </a:r>
            <a:r>
              <a:rPr lang="en-US" sz="2200" dirty="0"/>
              <a:t>every form of </a:t>
            </a:r>
            <a:r>
              <a:rPr lang="en-US" sz="2200" b="1" dirty="0"/>
              <a:t>exploitation, discrimination, exclusion and indifference </a:t>
            </a:r>
            <a:r>
              <a:rPr lang="en-US" sz="2200" dirty="0"/>
              <a:t>(GG.CC. 18.2, Rule 13)</a:t>
            </a:r>
          </a:p>
          <a:p>
            <a:pPr lvl="1"/>
            <a:r>
              <a:rPr lang="en-GB" sz="2200" dirty="0"/>
              <a:t>build a </a:t>
            </a:r>
            <a:r>
              <a:rPr lang="en-GB" sz="2200" b="1" dirty="0"/>
              <a:t>more fraternal and evangelical world </a:t>
            </a:r>
            <a:r>
              <a:rPr lang="en-GB" sz="2200" dirty="0"/>
              <a:t>so that the kingdom of God may be brought about more effectively (Rule 14</a:t>
            </a:r>
            <a:r>
              <a:rPr lang="en-GB" sz="2200" dirty="0" smtClean="0"/>
              <a:t>)</a:t>
            </a:r>
            <a:endParaRPr lang="en-US" sz="2200" dirty="0"/>
          </a:p>
        </p:txBody>
      </p:sp>
    </p:spTree>
    <p:extLst>
      <p:ext uri="{BB962C8B-B14F-4D97-AF65-F5344CB8AC3E}">
        <p14:creationId xmlns:p14="http://schemas.microsoft.com/office/powerpoint/2010/main" val="89035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4.2. OFS Rule and Constitutions</a:t>
            </a:r>
            <a:endParaRPr lang="en-US" dirty="0"/>
          </a:p>
        </p:txBody>
      </p:sp>
      <p:sp>
        <p:nvSpPr>
          <p:cNvPr id="3" name="Content Placeholder 2"/>
          <p:cNvSpPr>
            <a:spLocks noGrp="1"/>
          </p:cNvSpPr>
          <p:nvPr>
            <p:ph idx="1"/>
          </p:nvPr>
        </p:nvSpPr>
        <p:spPr>
          <a:xfrm>
            <a:off x="1103312" y="1661376"/>
            <a:ext cx="9560395" cy="4587024"/>
          </a:xfrm>
        </p:spPr>
        <p:txBody>
          <a:bodyPr>
            <a:noAutofit/>
          </a:bodyPr>
          <a:lstStyle/>
          <a:p>
            <a:pPr lvl="0"/>
            <a:r>
              <a:rPr lang="en-US" sz="2400" dirty="0"/>
              <a:t>work together:</a:t>
            </a:r>
            <a:endParaRPr lang="en-US" sz="3200" dirty="0"/>
          </a:p>
          <a:p>
            <a:pPr lvl="1"/>
            <a:r>
              <a:rPr lang="en-US" sz="2000" b="1" dirty="0"/>
              <a:t>With movements </a:t>
            </a:r>
            <a:r>
              <a:rPr lang="en-US" sz="2000" dirty="0"/>
              <a:t>which promote the building of </a:t>
            </a:r>
            <a:r>
              <a:rPr lang="en-US" sz="2000" b="1" dirty="0"/>
              <a:t>fraternity among peoples</a:t>
            </a:r>
            <a:r>
              <a:rPr lang="en-US" sz="2000" dirty="0"/>
              <a:t> (GG.CC. 18.3, Rule 13)</a:t>
            </a:r>
            <a:endParaRPr lang="en-US" sz="2800" dirty="0"/>
          </a:p>
          <a:p>
            <a:pPr lvl="1"/>
            <a:r>
              <a:rPr lang="en-US" sz="2000" dirty="0"/>
              <a:t>In actively putting forward </a:t>
            </a:r>
            <a:r>
              <a:rPr lang="en-US" sz="2000" b="1" dirty="0"/>
              <a:t>initiatives that care for creation </a:t>
            </a:r>
            <a:r>
              <a:rPr lang="en-US" sz="2000" dirty="0"/>
              <a:t>(GG.CC. 18.4)</a:t>
            </a:r>
            <a:endParaRPr lang="en-US" sz="2800" dirty="0"/>
          </a:p>
          <a:p>
            <a:pPr lvl="1"/>
            <a:r>
              <a:rPr lang="en-US" sz="2000" dirty="0"/>
              <a:t>In </a:t>
            </a:r>
            <a:r>
              <a:rPr lang="en-US" sz="2000" b="1" dirty="0"/>
              <a:t>overcoming the exclusions of others </a:t>
            </a:r>
            <a:r>
              <a:rPr lang="en-US" sz="2000" dirty="0"/>
              <a:t>and those </a:t>
            </a:r>
            <a:r>
              <a:rPr lang="en-US" sz="2000" b="1" dirty="0"/>
              <a:t>forms of poverty </a:t>
            </a:r>
            <a:r>
              <a:rPr lang="en-US" sz="2000" dirty="0"/>
              <a:t>that are the fruit of inefficiency and injustice (GG.CC. 19.2)</a:t>
            </a:r>
            <a:endParaRPr lang="en-US" sz="2800" dirty="0"/>
          </a:p>
          <a:p>
            <a:pPr lvl="1"/>
            <a:r>
              <a:rPr lang="en-US" sz="2000" dirty="0"/>
              <a:t>So that all persons may have the </a:t>
            </a:r>
            <a:r>
              <a:rPr lang="en-US" sz="2000" b="1" dirty="0"/>
              <a:t>possibility to work </a:t>
            </a:r>
            <a:r>
              <a:rPr lang="en-US" sz="2000" dirty="0"/>
              <a:t>and so that </a:t>
            </a:r>
            <a:r>
              <a:rPr lang="en-US" sz="2000" b="1" dirty="0"/>
              <a:t>working conditions </a:t>
            </a:r>
            <a:r>
              <a:rPr lang="en-US" sz="2000" dirty="0"/>
              <a:t>may always be more humane (GG.CC. 21.1, Rule 16)</a:t>
            </a:r>
            <a:endParaRPr lang="en-US" sz="2800" dirty="0"/>
          </a:p>
          <a:p>
            <a:pPr lvl="1"/>
            <a:r>
              <a:rPr lang="en-US" sz="2000" dirty="0"/>
              <a:t>For the passage of </a:t>
            </a:r>
            <a:r>
              <a:rPr lang="en-US" sz="2000" b="1" dirty="0"/>
              <a:t>just laws and ordinances</a:t>
            </a:r>
            <a:r>
              <a:rPr lang="en-US" sz="2000" dirty="0"/>
              <a:t>. (GG.CC. 22.1, Rule 15</a:t>
            </a:r>
            <a:r>
              <a:rPr lang="en-US" sz="2000" dirty="0" smtClean="0"/>
              <a:t>)</a:t>
            </a:r>
            <a:endParaRPr lang="en-US" sz="2800" dirty="0"/>
          </a:p>
        </p:txBody>
      </p:sp>
    </p:spTree>
    <p:extLst>
      <p:ext uri="{BB962C8B-B14F-4D97-AF65-F5344CB8AC3E}">
        <p14:creationId xmlns:p14="http://schemas.microsoft.com/office/powerpoint/2010/main" val="1134147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4.2. OFS Rule and Constitutions</a:t>
            </a:r>
            <a:endParaRPr lang="en-US" dirty="0"/>
          </a:p>
        </p:txBody>
      </p:sp>
      <p:sp>
        <p:nvSpPr>
          <p:cNvPr id="3" name="Content Placeholder 2"/>
          <p:cNvSpPr>
            <a:spLocks noGrp="1"/>
          </p:cNvSpPr>
          <p:nvPr>
            <p:ph idx="1"/>
          </p:nvPr>
        </p:nvSpPr>
        <p:spPr>
          <a:xfrm>
            <a:off x="1103312" y="1725768"/>
            <a:ext cx="8946541" cy="4522631"/>
          </a:xfrm>
        </p:spPr>
        <p:txBody>
          <a:bodyPr>
            <a:normAutofit/>
          </a:bodyPr>
          <a:lstStyle/>
          <a:p>
            <a:pPr lvl="0"/>
            <a:r>
              <a:rPr lang="en-US" sz="2200" dirty="0"/>
              <a:t>witness to their fraternal love and clear </a:t>
            </a:r>
            <a:r>
              <a:rPr lang="en-US" sz="2200" b="1" dirty="0"/>
              <a:t>Christian motivations </a:t>
            </a:r>
            <a:r>
              <a:rPr lang="en-US" sz="2200" dirty="0"/>
              <a:t>(GG.CC. 19.1, Rule 14)</a:t>
            </a:r>
          </a:p>
          <a:p>
            <a:pPr lvl="0"/>
            <a:r>
              <a:rPr lang="en-US" sz="2200" dirty="0"/>
              <a:t>give </a:t>
            </a:r>
            <a:r>
              <a:rPr lang="en-US" sz="2200" b="1" dirty="0"/>
              <a:t>preference to the poor </a:t>
            </a:r>
            <a:r>
              <a:rPr lang="en-US" sz="2200" dirty="0"/>
              <a:t>and to those on the fringe of society (GG.CC. 19.2)</a:t>
            </a:r>
          </a:p>
          <a:p>
            <a:pPr lvl="0"/>
            <a:r>
              <a:rPr lang="en-US" sz="2200" dirty="0"/>
              <a:t>live their </a:t>
            </a:r>
            <a:r>
              <a:rPr lang="en-US" sz="2200" b="1" dirty="0"/>
              <a:t>membership both in the Church and in society </a:t>
            </a:r>
            <a:r>
              <a:rPr lang="en-US" sz="2200" dirty="0"/>
              <a:t>as an inseparable reality (GG.CC. 20.1, Rule 14)</a:t>
            </a:r>
          </a:p>
          <a:p>
            <a:pPr lvl="0"/>
            <a:r>
              <a:rPr lang="en-US" sz="2200" b="1" dirty="0"/>
              <a:t>generously fulfill the duties </a:t>
            </a:r>
            <a:r>
              <a:rPr lang="en-US" sz="2200" dirty="0"/>
              <a:t>proper to their occupation and to the professional training that pertains to it (GG.CC. 20.2)</a:t>
            </a:r>
          </a:p>
          <a:p>
            <a:pPr lvl="0"/>
            <a:r>
              <a:rPr lang="en-US" sz="2200" dirty="0"/>
              <a:t>maintain a </a:t>
            </a:r>
            <a:r>
              <a:rPr lang="en-US" sz="2200" b="1" dirty="0"/>
              <a:t>balance between work and rest </a:t>
            </a:r>
            <a:r>
              <a:rPr lang="en-US" sz="2200" dirty="0"/>
              <a:t>and should strive to create meaningful forms of using </a:t>
            </a:r>
            <a:r>
              <a:rPr lang="en-US" sz="2200" b="1" dirty="0"/>
              <a:t>leisure time </a:t>
            </a:r>
            <a:r>
              <a:rPr lang="en-US" sz="2200" dirty="0"/>
              <a:t>(GG.CC. 21.2</a:t>
            </a:r>
            <a:r>
              <a:rPr lang="en-US" sz="2200" dirty="0" smtClean="0"/>
              <a:t>)</a:t>
            </a:r>
            <a:endParaRPr lang="en-US" sz="2200" dirty="0"/>
          </a:p>
        </p:txBody>
      </p:sp>
    </p:spTree>
    <p:extLst>
      <p:ext uri="{BB962C8B-B14F-4D97-AF65-F5344CB8AC3E}">
        <p14:creationId xmlns:p14="http://schemas.microsoft.com/office/powerpoint/2010/main" val="2700461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4.2. OFS Rule and Constitutions</a:t>
            </a:r>
            <a:endParaRPr lang="en-US" dirty="0"/>
          </a:p>
        </p:txBody>
      </p:sp>
      <p:sp>
        <p:nvSpPr>
          <p:cNvPr id="3" name="Content Placeholder 2"/>
          <p:cNvSpPr>
            <a:spLocks noGrp="1"/>
          </p:cNvSpPr>
          <p:nvPr>
            <p:ph idx="1"/>
          </p:nvPr>
        </p:nvSpPr>
        <p:spPr>
          <a:xfrm>
            <a:off x="1103312" y="1674254"/>
            <a:ext cx="9483122" cy="4574145"/>
          </a:xfrm>
        </p:spPr>
        <p:txBody>
          <a:bodyPr>
            <a:noAutofit/>
          </a:bodyPr>
          <a:lstStyle/>
          <a:p>
            <a:pPr lvl="0"/>
            <a:r>
              <a:rPr lang="en-US" sz="2200" dirty="0"/>
              <a:t>engage themselves through courageous initiatives in the field of human development and justice. (GG.CC. 22.2)</a:t>
            </a:r>
          </a:p>
          <a:p>
            <a:pPr lvl="0"/>
            <a:r>
              <a:rPr lang="en-US" sz="2200" dirty="0"/>
              <a:t>take clear positions whenever human dignity is attacked and should offer their fraternal service to the victims of injustice (GG.CC. 22.2)</a:t>
            </a:r>
          </a:p>
          <a:p>
            <a:pPr lvl="0"/>
            <a:r>
              <a:rPr lang="en-US" sz="2200" dirty="0"/>
              <a:t>take care that their interventions are always inspired by Christian love (GG.CC. 22.3)</a:t>
            </a:r>
          </a:p>
          <a:p>
            <a:pPr lvl="0"/>
            <a:r>
              <a:rPr lang="en-US" sz="2200" dirty="0"/>
              <a:t>be bearers of peace in their families and in society (GG.CC. 23.1, Rule 19)</a:t>
            </a:r>
          </a:p>
          <a:p>
            <a:pPr lvl="0"/>
            <a:r>
              <a:rPr lang="en-US" sz="2200" dirty="0"/>
              <a:t>respect the choice of those who, because of conscientious objection, refuse to bear arms. (GG.CC. 23.2</a:t>
            </a:r>
            <a:r>
              <a:rPr lang="en-US" sz="2200" dirty="0" smtClean="0"/>
              <a:t>)</a:t>
            </a:r>
            <a:endParaRPr lang="en-US" sz="2200" dirty="0"/>
          </a:p>
        </p:txBody>
      </p:sp>
    </p:spTree>
    <p:extLst>
      <p:ext uri="{BB962C8B-B14F-4D97-AF65-F5344CB8AC3E}">
        <p14:creationId xmlns:p14="http://schemas.microsoft.com/office/powerpoint/2010/main" val="588597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4.3. Franciscans </a:t>
            </a:r>
            <a:r>
              <a:rPr lang="en-US" b="1" dirty="0"/>
              <a:t>International: A voice at the United Nations</a:t>
            </a:r>
            <a:r>
              <a:rPr lang="en-US" dirty="0"/>
              <a:t/>
            </a:r>
            <a:br>
              <a:rPr lang="en-US" dirty="0"/>
            </a:br>
            <a:endParaRPr lang="en-US" dirty="0"/>
          </a:p>
        </p:txBody>
      </p:sp>
      <p:sp>
        <p:nvSpPr>
          <p:cNvPr id="3" name="Content Placeholder 2"/>
          <p:cNvSpPr>
            <a:spLocks noGrp="1"/>
          </p:cNvSpPr>
          <p:nvPr>
            <p:ph idx="1"/>
          </p:nvPr>
        </p:nvSpPr>
        <p:spPr>
          <a:xfrm>
            <a:off x="1103312" y="2052918"/>
            <a:ext cx="9289939" cy="4195481"/>
          </a:xfrm>
        </p:spPr>
        <p:txBody>
          <a:bodyPr>
            <a:normAutofit/>
          </a:bodyPr>
          <a:lstStyle/>
          <a:p>
            <a:r>
              <a:rPr lang="en-US" i="1" dirty="0"/>
              <a:t>Franciscans International (FI) is a non-profit, international non-governmental human rights </a:t>
            </a:r>
            <a:r>
              <a:rPr lang="en-US" i="1" dirty="0" smtClean="0"/>
              <a:t>organization </a:t>
            </a:r>
            <a:r>
              <a:rPr lang="en-US" i="1" dirty="0"/>
              <a:t>established in </a:t>
            </a:r>
            <a:r>
              <a:rPr lang="en-US" i="1" dirty="0" smtClean="0"/>
              <a:t>1989. It seeks </a:t>
            </a:r>
            <a:r>
              <a:rPr lang="en-US" i="1" dirty="0"/>
              <a:t>to promote and protect human rights and environmental justice.</a:t>
            </a:r>
            <a:endParaRPr lang="en-US" dirty="0"/>
          </a:p>
          <a:p>
            <a:r>
              <a:rPr lang="en-US" b="1" i="1" dirty="0"/>
              <a:t>FI VISION</a:t>
            </a:r>
            <a:r>
              <a:rPr lang="en-US" i="1" dirty="0"/>
              <a:t> </a:t>
            </a:r>
            <a:endParaRPr lang="en-US" dirty="0"/>
          </a:p>
          <a:p>
            <a:r>
              <a:rPr lang="en-US" i="1" dirty="0"/>
              <a:t>A global community in which the dignity of every person is respected, resources are shared equitably, the environment is sustained, and nations and peoples live in peace.</a:t>
            </a:r>
            <a:endParaRPr lang="en-US" dirty="0"/>
          </a:p>
          <a:p>
            <a:r>
              <a:rPr lang="en-US" b="1" i="1" dirty="0"/>
              <a:t>FI MISSION </a:t>
            </a:r>
            <a:r>
              <a:rPr lang="en-US" i="1" dirty="0"/>
              <a:t> </a:t>
            </a:r>
            <a:endParaRPr lang="en-US" dirty="0"/>
          </a:p>
          <a:p>
            <a:r>
              <a:rPr lang="en-US" i="1" dirty="0"/>
              <a:t>We are a Franciscan voice at the United Nations protecting the vulnerable, the forgotten, and the wounded earth through advocacy.</a:t>
            </a:r>
            <a:r>
              <a:rPr lang="en-US" b="1" baseline="30000" dirty="0"/>
              <a:t> </a:t>
            </a:r>
            <a:endParaRPr lang="en-US" dirty="0"/>
          </a:p>
        </p:txBody>
      </p:sp>
    </p:spTree>
    <p:extLst>
      <p:ext uri="{BB962C8B-B14F-4D97-AF65-F5344CB8AC3E}">
        <p14:creationId xmlns:p14="http://schemas.microsoft.com/office/powerpoint/2010/main" val="851194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4.4. The </a:t>
            </a:r>
            <a:r>
              <a:rPr lang="en-US" b="1" dirty="0"/>
              <a:t>Inter-Franciscan Commission for JPIC (Romans VI)</a:t>
            </a:r>
            <a:r>
              <a:rPr lang="en-US" dirty="0"/>
              <a:t/>
            </a:r>
            <a:br>
              <a:rPr lang="en-US" dirty="0"/>
            </a:br>
            <a:endParaRPr lang="en-US" dirty="0"/>
          </a:p>
        </p:txBody>
      </p:sp>
      <p:sp>
        <p:nvSpPr>
          <p:cNvPr id="3" name="Content Placeholder 2"/>
          <p:cNvSpPr>
            <a:spLocks noGrp="1"/>
          </p:cNvSpPr>
          <p:nvPr>
            <p:ph idx="1"/>
          </p:nvPr>
        </p:nvSpPr>
        <p:spPr>
          <a:xfrm>
            <a:off x="1103312" y="2052918"/>
            <a:ext cx="9483122" cy="4195481"/>
          </a:xfrm>
        </p:spPr>
        <p:txBody>
          <a:bodyPr>
            <a:normAutofit/>
          </a:bodyPr>
          <a:lstStyle/>
          <a:p>
            <a:r>
              <a:rPr lang="en-US" i="1" dirty="0"/>
              <a:t>The Inter-Franciscan Commission for JPIC (informally called Romans VI) is composed of the </a:t>
            </a:r>
            <a:r>
              <a:rPr lang="en-US" b="1" i="1" dirty="0"/>
              <a:t>delegates appointed by the Ministers General </a:t>
            </a:r>
            <a:r>
              <a:rPr lang="en-US" i="1" dirty="0"/>
              <a:t>of the </a:t>
            </a:r>
            <a:r>
              <a:rPr lang="en-US" i="1" dirty="0" smtClean="0"/>
              <a:t>OFM, OFMConv, OFMCap, TORs, Secular </a:t>
            </a:r>
            <a:r>
              <a:rPr lang="en-US" i="1" dirty="0"/>
              <a:t>Franciscans, and the President of the </a:t>
            </a:r>
            <a:r>
              <a:rPr lang="en-US" i="1" dirty="0" smtClean="0"/>
              <a:t>IFC-TOR. This Commission was established </a:t>
            </a:r>
            <a:r>
              <a:rPr lang="en-US" i="1" dirty="0"/>
              <a:t>for these purposes:</a:t>
            </a:r>
            <a:endParaRPr lang="en-US" dirty="0"/>
          </a:p>
          <a:p>
            <a:pPr lvl="0"/>
            <a:r>
              <a:rPr lang="en-US" b="1" i="1" dirty="0"/>
              <a:t>To assist the Ministers General </a:t>
            </a:r>
            <a:r>
              <a:rPr lang="en-US" i="1" dirty="0" smtClean="0"/>
              <a:t>in </a:t>
            </a:r>
            <a:r>
              <a:rPr lang="en-US" i="1" dirty="0"/>
              <a:t>their responsibilities to promote Justice, Peace and the Integrity of Creation within the Franciscan Family.</a:t>
            </a:r>
            <a:endParaRPr lang="en-US" dirty="0"/>
          </a:p>
          <a:p>
            <a:pPr lvl="0"/>
            <a:r>
              <a:rPr lang="en-US" b="1" i="1" dirty="0"/>
              <a:t>To facilitate an orderly response </a:t>
            </a:r>
            <a:r>
              <a:rPr lang="en-US" i="1" dirty="0"/>
              <a:t>among the branches of the Franciscan family to Justice, Peace and the Integrity of Creation challenges in today's world.</a:t>
            </a:r>
            <a:endParaRPr lang="en-US" dirty="0"/>
          </a:p>
          <a:p>
            <a:pPr lvl="0"/>
            <a:r>
              <a:rPr lang="en-US" b="1" i="1" dirty="0"/>
              <a:t>To foster cooperation on the International level</a:t>
            </a:r>
            <a:r>
              <a:rPr lang="en-US" i="1" dirty="0"/>
              <a:t> on Franciscan JPIC projects whenever </a:t>
            </a:r>
            <a:r>
              <a:rPr lang="en-US" i="1" dirty="0" smtClean="0"/>
              <a:t>possible.</a:t>
            </a:r>
            <a:endParaRPr lang="en-US" dirty="0"/>
          </a:p>
        </p:txBody>
      </p:sp>
    </p:spTree>
    <p:extLst>
      <p:ext uri="{BB962C8B-B14F-4D97-AF65-F5344CB8AC3E}">
        <p14:creationId xmlns:p14="http://schemas.microsoft.com/office/powerpoint/2010/main" val="230181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400" b="1" dirty="0" err="1" smtClean="0"/>
              <a:t>The</a:t>
            </a:r>
            <a:r>
              <a:rPr lang="es-MX" sz="4400" b="1" dirty="0" smtClean="0"/>
              <a:t> </a:t>
            </a:r>
            <a:r>
              <a:rPr lang="es-MX" sz="4400" b="1" dirty="0" err="1" smtClean="0"/>
              <a:t>call</a:t>
            </a:r>
            <a:r>
              <a:rPr lang="es-MX" sz="4400" b="1" dirty="0" smtClean="0"/>
              <a:t> comes </a:t>
            </a:r>
            <a:r>
              <a:rPr lang="es-MX" sz="4400" b="1" dirty="0" err="1" smtClean="0"/>
              <a:t>from</a:t>
            </a:r>
            <a:r>
              <a:rPr lang="es-MX" sz="4400" b="1" dirty="0" smtClean="0"/>
              <a:t> </a:t>
            </a:r>
            <a:r>
              <a:rPr lang="es-MX" sz="4400" b="1" dirty="0" err="1" smtClean="0"/>
              <a:t>the</a:t>
            </a:r>
            <a:r>
              <a:rPr lang="es-MX" sz="4400" b="1" dirty="0" smtClean="0"/>
              <a:t> Lord</a:t>
            </a:r>
            <a:endParaRPr lang="en-US" sz="4400" b="1" dirty="0"/>
          </a:p>
        </p:txBody>
      </p:sp>
      <p:sp>
        <p:nvSpPr>
          <p:cNvPr id="3" name="Content Placeholder 2"/>
          <p:cNvSpPr>
            <a:spLocks noGrp="1"/>
          </p:cNvSpPr>
          <p:nvPr>
            <p:ph idx="1"/>
          </p:nvPr>
        </p:nvSpPr>
        <p:spPr>
          <a:xfrm>
            <a:off x="1103312" y="1648496"/>
            <a:ext cx="9251302" cy="4599903"/>
          </a:xfrm>
        </p:spPr>
        <p:txBody>
          <a:bodyPr>
            <a:normAutofit/>
          </a:bodyPr>
          <a:lstStyle/>
          <a:p>
            <a:r>
              <a:rPr lang="en-US" sz="3200" b="1" dirty="0"/>
              <a:t>The call to work for justice, peace and integrity of creation comes from the Lord</a:t>
            </a:r>
            <a:r>
              <a:rPr lang="en-US" sz="3200" dirty="0"/>
              <a:t>, who speaks to us through diverse </a:t>
            </a:r>
            <a:r>
              <a:rPr lang="en-US" sz="3200" dirty="0" smtClean="0"/>
              <a:t>means: </a:t>
            </a:r>
          </a:p>
          <a:p>
            <a:pPr lvl="1"/>
            <a:r>
              <a:rPr lang="en-US" sz="2800" b="1" dirty="0" smtClean="0"/>
              <a:t>through </a:t>
            </a:r>
            <a:r>
              <a:rPr lang="en-US" sz="2800" b="1" dirty="0"/>
              <a:t>the Holy Scriptures</a:t>
            </a:r>
            <a:r>
              <a:rPr lang="en-US" sz="2800" dirty="0"/>
              <a:t> </a:t>
            </a:r>
            <a:endParaRPr lang="en-US" sz="2800" dirty="0" smtClean="0"/>
          </a:p>
          <a:p>
            <a:pPr lvl="1"/>
            <a:r>
              <a:rPr lang="en-US" sz="2800" b="1" dirty="0" smtClean="0"/>
              <a:t>when </a:t>
            </a:r>
            <a:r>
              <a:rPr lang="en-US" sz="2800" b="1" dirty="0"/>
              <a:t>God’s word is proclaimed at the liturgy of the Church and when we reflect on the Scriptures</a:t>
            </a:r>
            <a:r>
              <a:rPr lang="en-US" sz="2800" dirty="0"/>
              <a:t> </a:t>
            </a:r>
          </a:p>
          <a:p>
            <a:pPr lvl="1"/>
            <a:r>
              <a:rPr lang="en-US" sz="2800" b="1" dirty="0" smtClean="0"/>
              <a:t>in </a:t>
            </a:r>
            <a:r>
              <a:rPr lang="en-US" sz="2800" b="1" dirty="0"/>
              <a:t>prayer and </a:t>
            </a:r>
            <a:r>
              <a:rPr lang="en-US" sz="2800" b="1" dirty="0" smtClean="0"/>
              <a:t>contemplation</a:t>
            </a:r>
            <a:endParaRPr lang="en-US" sz="2800" dirty="0"/>
          </a:p>
        </p:txBody>
      </p:sp>
    </p:spTree>
    <p:extLst>
      <p:ext uri="{BB962C8B-B14F-4D97-AF65-F5344CB8AC3E}">
        <p14:creationId xmlns:p14="http://schemas.microsoft.com/office/powerpoint/2010/main" val="1847203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4.5. </a:t>
            </a:r>
            <a:r>
              <a:rPr lang="en-US" b="1" dirty="0"/>
              <a:t>Commissions of the CIOFS </a:t>
            </a:r>
            <a:r>
              <a:rPr lang="en-US" b="1" dirty="0" smtClean="0"/>
              <a:t>Presidency</a:t>
            </a:r>
            <a:endParaRPr lang="en-US" b="1" dirty="0"/>
          </a:p>
        </p:txBody>
      </p:sp>
      <p:sp>
        <p:nvSpPr>
          <p:cNvPr id="3" name="Content Placeholder 2"/>
          <p:cNvSpPr>
            <a:spLocks noGrp="1"/>
          </p:cNvSpPr>
          <p:nvPr>
            <p:ph idx="1"/>
          </p:nvPr>
        </p:nvSpPr>
        <p:spPr>
          <a:xfrm>
            <a:off x="1103312" y="2052918"/>
            <a:ext cx="9315696" cy="4195481"/>
          </a:xfrm>
        </p:spPr>
        <p:txBody>
          <a:bodyPr>
            <a:noAutofit/>
          </a:bodyPr>
          <a:lstStyle/>
          <a:p>
            <a:r>
              <a:rPr lang="en-US" sz="2400" b="1" dirty="0" smtClean="0"/>
              <a:t>Presence in the World Commission (PIWC)</a:t>
            </a:r>
            <a:endParaRPr lang="en-US" sz="2400" dirty="0"/>
          </a:p>
          <a:p>
            <a:r>
              <a:rPr lang="en-US" sz="2200" dirty="0" smtClean="0"/>
              <a:t>Established in </a:t>
            </a:r>
            <a:r>
              <a:rPr lang="en-US" sz="2200" dirty="0"/>
              <a:t>March </a:t>
            </a:r>
            <a:r>
              <a:rPr lang="en-US" sz="2200" dirty="0" smtClean="0"/>
              <a:t>2003</a:t>
            </a:r>
            <a:r>
              <a:rPr lang="en-US" sz="2200" dirty="0"/>
              <a:t> </a:t>
            </a:r>
            <a:r>
              <a:rPr lang="en-US" sz="2200" dirty="0" smtClean="0"/>
              <a:t>by </a:t>
            </a:r>
            <a:r>
              <a:rPr lang="en-US" sz="2200" dirty="0"/>
              <a:t>the CIOFS </a:t>
            </a:r>
            <a:r>
              <a:rPr lang="en-US" sz="2200" dirty="0" smtClean="0"/>
              <a:t>Presidency, in </a:t>
            </a:r>
            <a:r>
              <a:rPr lang="en-US" sz="2200" dirty="0"/>
              <a:t>accordance with the Conclusions of the 2002 General Chapter. </a:t>
            </a:r>
          </a:p>
          <a:p>
            <a:pPr lvl="0"/>
            <a:r>
              <a:rPr lang="en-US" sz="2200" b="1" dirty="0"/>
              <a:t>International Surveys</a:t>
            </a:r>
            <a:endParaRPr lang="en-US" sz="2200" dirty="0"/>
          </a:p>
          <a:p>
            <a:r>
              <a:rPr lang="en-US" sz="2200" b="1" dirty="0"/>
              <a:t>In </a:t>
            </a:r>
            <a:r>
              <a:rPr lang="en-US" sz="2200" b="1" dirty="0" smtClean="0"/>
              <a:t>2003</a:t>
            </a:r>
            <a:r>
              <a:rPr lang="en-US" sz="2200" dirty="0" smtClean="0"/>
              <a:t>, on the </a:t>
            </a:r>
            <a:r>
              <a:rPr lang="en-US" sz="2200" dirty="0"/>
              <a:t>commitment of the Secular Franciscan Order in the realm of </a:t>
            </a:r>
            <a:r>
              <a:rPr lang="en-US" sz="2200" b="1" dirty="0"/>
              <a:t>family, workplace, community and society, and in the Church</a:t>
            </a:r>
            <a:r>
              <a:rPr lang="en-US" sz="2200" dirty="0"/>
              <a:t>. </a:t>
            </a:r>
          </a:p>
          <a:p>
            <a:r>
              <a:rPr lang="en-US" sz="2200" b="1" dirty="0"/>
              <a:t>In 2011</a:t>
            </a:r>
            <a:r>
              <a:rPr lang="en-US" sz="2200" dirty="0"/>
              <a:t>, </a:t>
            </a:r>
            <a:r>
              <a:rPr lang="en-US" sz="2200" dirty="0" smtClean="0"/>
              <a:t>on </a:t>
            </a:r>
            <a:r>
              <a:rPr lang="en-US" sz="2200" b="1" dirty="0" smtClean="0"/>
              <a:t>significant projects </a:t>
            </a:r>
            <a:r>
              <a:rPr lang="en-US" sz="2200" b="1" dirty="0"/>
              <a:t>in the social arena</a:t>
            </a:r>
            <a:r>
              <a:rPr lang="en-US" sz="2200" dirty="0"/>
              <a:t>. 22 national fraternities responded. </a:t>
            </a:r>
            <a:r>
              <a:rPr lang="en-US" sz="2200" b="1" dirty="0"/>
              <a:t>In 2012</a:t>
            </a:r>
            <a:r>
              <a:rPr lang="en-US" sz="2200" dirty="0"/>
              <a:t>, </a:t>
            </a:r>
            <a:r>
              <a:rPr lang="en-US" sz="2200" b="1" dirty="0" smtClean="0"/>
              <a:t>17 sets of dossiers </a:t>
            </a:r>
            <a:r>
              <a:rPr lang="en-US" sz="2200" b="1" dirty="0"/>
              <a:t>were elaborated</a:t>
            </a:r>
            <a:r>
              <a:rPr lang="en-US" sz="2200" dirty="0"/>
              <a:t>, translated and published on the CIOFS </a:t>
            </a:r>
            <a:r>
              <a:rPr lang="en-US" sz="2200" dirty="0" smtClean="0"/>
              <a:t>website. </a:t>
            </a:r>
            <a:endParaRPr lang="en-US" sz="2200" dirty="0"/>
          </a:p>
        </p:txBody>
      </p:sp>
    </p:spTree>
    <p:extLst>
      <p:ext uri="{BB962C8B-B14F-4D97-AF65-F5344CB8AC3E}">
        <p14:creationId xmlns:p14="http://schemas.microsoft.com/office/powerpoint/2010/main" val="943883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4.5. Commissions of the CIOFS Presidency</a:t>
            </a:r>
            <a:endParaRPr lang="en-US" dirty="0"/>
          </a:p>
        </p:txBody>
      </p:sp>
      <p:sp>
        <p:nvSpPr>
          <p:cNvPr id="3" name="Content Placeholder 2"/>
          <p:cNvSpPr>
            <a:spLocks noGrp="1"/>
          </p:cNvSpPr>
          <p:nvPr>
            <p:ph idx="1"/>
          </p:nvPr>
        </p:nvSpPr>
        <p:spPr>
          <a:xfrm>
            <a:off x="1103312" y="2052918"/>
            <a:ext cx="9998277" cy="4195481"/>
          </a:xfrm>
        </p:spPr>
        <p:txBody>
          <a:bodyPr>
            <a:noAutofit/>
          </a:bodyPr>
          <a:lstStyle/>
          <a:p>
            <a:pPr lvl="0"/>
            <a:r>
              <a:rPr lang="en-US" sz="2400" b="1" dirty="0" smtClean="0"/>
              <a:t>PIWC (continuation):</a:t>
            </a:r>
          </a:p>
          <a:p>
            <a:pPr lvl="0"/>
            <a:r>
              <a:rPr lang="en-US" sz="2400" b="1" dirty="0" smtClean="0"/>
              <a:t>Responding to emergency situations: natural disasters and social conflicts: </a:t>
            </a:r>
            <a:r>
              <a:rPr lang="en-US" sz="2400" dirty="0" smtClean="0"/>
              <a:t>Letters to OFS national fraternities, governments, 2 Visits to Haiti after the earthquake (Jan 12, 2010)</a:t>
            </a:r>
          </a:p>
          <a:p>
            <a:pPr lvl="0"/>
            <a:r>
              <a:rPr lang="en-US" sz="2400" b="1" dirty="0" smtClean="0"/>
              <a:t>Formation materials: </a:t>
            </a:r>
            <a:r>
              <a:rPr lang="en-US" sz="2400" dirty="0" smtClean="0"/>
              <a:t>in 2013, 8 dossiers were published</a:t>
            </a:r>
          </a:p>
          <a:p>
            <a:pPr lvl="0"/>
            <a:r>
              <a:rPr lang="en-US" sz="2400" b="1" dirty="0" smtClean="0"/>
              <a:t>Networking: </a:t>
            </a:r>
            <a:r>
              <a:rPr lang="en-US" sz="2400" dirty="0" smtClean="0"/>
              <a:t>The PIWC has worked to develop a culture of networking with national fraternities through the promotion of national JPIC Commissions, participating at General Chapters, OFS-YouFra Continental Congresses, etc.</a:t>
            </a:r>
            <a:endParaRPr lang="en-US" sz="2400" dirty="0"/>
          </a:p>
        </p:txBody>
      </p:sp>
    </p:spTree>
    <p:extLst>
      <p:ext uri="{BB962C8B-B14F-4D97-AF65-F5344CB8AC3E}">
        <p14:creationId xmlns:p14="http://schemas.microsoft.com/office/powerpoint/2010/main" val="1766337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4.5. Commissions of the CIOFS Presidency</a:t>
            </a:r>
            <a:endParaRPr lang="en-US" dirty="0"/>
          </a:p>
        </p:txBody>
      </p:sp>
      <p:sp>
        <p:nvSpPr>
          <p:cNvPr id="3" name="Content Placeholder 2"/>
          <p:cNvSpPr>
            <a:spLocks noGrp="1"/>
          </p:cNvSpPr>
          <p:nvPr>
            <p:ph idx="1"/>
          </p:nvPr>
        </p:nvSpPr>
        <p:spPr>
          <a:xfrm>
            <a:off x="1103312" y="2052918"/>
            <a:ext cx="9186908" cy="4195481"/>
          </a:xfrm>
        </p:spPr>
        <p:txBody>
          <a:bodyPr>
            <a:normAutofit/>
          </a:bodyPr>
          <a:lstStyle/>
          <a:p>
            <a:r>
              <a:rPr lang="en-US" sz="2800" b="1" dirty="0"/>
              <a:t>Conclusions from the </a:t>
            </a:r>
            <a:r>
              <a:rPr lang="en-US" sz="2800" b="1" dirty="0" smtClean="0"/>
              <a:t>2014 OFS General Chapter </a:t>
            </a:r>
          </a:p>
          <a:p>
            <a:r>
              <a:rPr lang="en-US" sz="2400" b="1" dirty="0" smtClean="0"/>
              <a:t>National </a:t>
            </a:r>
            <a:r>
              <a:rPr lang="en-US" sz="2400" b="1" dirty="0"/>
              <a:t>Councils are encouraged to establish a similar commission at the national level </a:t>
            </a:r>
            <a:r>
              <a:rPr lang="en-US" sz="2400" dirty="0"/>
              <a:t>to maintain an ongoing communication and collaboration with the CIOFS Presidency Commission.</a:t>
            </a:r>
            <a:endParaRPr lang="en-US" sz="3200" dirty="0"/>
          </a:p>
          <a:p>
            <a:r>
              <a:rPr lang="en-US" sz="2400" dirty="0" smtClean="0"/>
              <a:t>Secular </a:t>
            </a:r>
            <a:r>
              <a:rPr lang="en-US" sz="2400" dirty="0"/>
              <a:t>Franciscans should </a:t>
            </a:r>
            <a:r>
              <a:rPr lang="en-US" sz="2400" b="1" dirty="0" smtClean="0"/>
              <a:t>intensify their participation and commitment to effectively care for God’s creation </a:t>
            </a:r>
            <a:r>
              <a:rPr lang="en-US" sz="2400" dirty="0" smtClean="0"/>
              <a:t>in </a:t>
            </a:r>
            <a:r>
              <a:rPr lang="en-US" sz="2400" dirty="0"/>
              <a:t>our </a:t>
            </a:r>
            <a:r>
              <a:rPr lang="en-US" sz="2400" dirty="0" smtClean="0"/>
              <a:t>world.</a:t>
            </a:r>
            <a:endParaRPr lang="en-US" sz="3200" dirty="0"/>
          </a:p>
        </p:txBody>
      </p:sp>
    </p:spTree>
    <p:extLst>
      <p:ext uri="{BB962C8B-B14F-4D97-AF65-F5344CB8AC3E}">
        <p14:creationId xmlns:p14="http://schemas.microsoft.com/office/powerpoint/2010/main" val="1721753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4.5. Commissions of the CIOFS Presidency</a:t>
            </a:r>
            <a:endParaRPr lang="en-US" dirty="0"/>
          </a:p>
        </p:txBody>
      </p:sp>
      <p:sp>
        <p:nvSpPr>
          <p:cNvPr id="3" name="Content Placeholder 2"/>
          <p:cNvSpPr>
            <a:spLocks noGrp="1"/>
          </p:cNvSpPr>
          <p:nvPr>
            <p:ph idx="1"/>
          </p:nvPr>
        </p:nvSpPr>
        <p:spPr/>
        <p:txBody>
          <a:bodyPr>
            <a:normAutofit/>
          </a:bodyPr>
          <a:lstStyle/>
          <a:p>
            <a:r>
              <a:rPr lang="en-US" sz="2800" b="1" dirty="0"/>
              <a:t>Justice, Peace and Integrity of Creation Commission </a:t>
            </a:r>
            <a:endParaRPr lang="en-US" sz="2800" dirty="0"/>
          </a:p>
          <a:p>
            <a:r>
              <a:rPr lang="en-US" sz="2400" b="1" dirty="0"/>
              <a:t>On March 15, 2015, the CIOFS Presidency changed the name and structure of the PIWC to “Justice, Peace and Integrity of Creation Commission”</a:t>
            </a:r>
            <a:r>
              <a:rPr lang="en-US" sz="2400" dirty="0"/>
              <a:t> (JPIC</a:t>
            </a:r>
            <a:r>
              <a:rPr lang="en-US" sz="2400" dirty="0" smtClean="0"/>
              <a:t>) in order to better conform to the Inter-Franciscan collaboration. </a:t>
            </a:r>
            <a:r>
              <a:rPr lang="en-US" sz="2400" dirty="0"/>
              <a:t>Attilio Galimberti continued as the Coordinator. </a:t>
            </a:r>
          </a:p>
        </p:txBody>
      </p:sp>
    </p:spTree>
    <p:extLst>
      <p:ext uri="{BB962C8B-B14F-4D97-AF65-F5344CB8AC3E}">
        <p14:creationId xmlns:p14="http://schemas.microsoft.com/office/powerpoint/2010/main" val="3426987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Conclusions </a:t>
            </a:r>
            <a:endParaRPr lang="en-US" sz="4400" b="1" dirty="0"/>
          </a:p>
        </p:txBody>
      </p:sp>
      <p:sp>
        <p:nvSpPr>
          <p:cNvPr id="3" name="Content Placeholder 2"/>
          <p:cNvSpPr>
            <a:spLocks noGrp="1"/>
          </p:cNvSpPr>
          <p:nvPr>
            <p:ph idx="1"/>
          </p:nvPr>
        </p:nvSpPr>
        <p:spPr/>
        <p:txBody>
          <a:bodyPr>
            <a:normAutofit/>
          </a:bodyPr>
          <a:lstStyle/>
          <a:p>
            <a:r>
              <a:rPr lang="en-US" sz="2400" b="1" dirty="0" smtClean="0"/>
              <a:t>The </a:t>
            </a:r>
            <a:r>
              <a:rPr lang="en-US" sz="2400" b="1" dirty="0"/>
              <a:t>Lord keeps calling us to «</a:t>
            </a:r>
            <a:r>
              <a:rPr lang="en-GB" sz="2400" b="1" dirty="0"/>
              <a:t>build a more fraternal and evangelical world» </a:t>
            </a:r>
            <a:r>
              <a:rPr lang="en-GB" sz="2400" dirty="0"/>
              <a:t>(Rule 14), through his Word, the Catholic social teachings, the Church’s institutional developments, and the Franciscan way of life that we have embraced through our profession. </a:t>
            </a:r>
            <a:endParaRPr lang="en-US" sz="2400" dirty="0"/>
          </a:p>
          <a:p>
            <a:r>
              <a:rPr lang="en-US" sz="2400" b="1" dirty="0"/>
              <a:t>May this Congress strengthen us all to be true witnesses of Christ to the poor and suffering and to all men and women in Asia and Oceania</a:t>
            </a:r>
            <a:r>
              <a:rPr lang="en-US" sz="2400" dirty="0"/>
              <a:t>, for whom we are called to become compassionate neighbors as the Good Samaritan did. </a:t>
            </a:r>
          </a:p>
        </p:txBody>
      </p:sp>
    </p:spTree>
    <p:extLst>
      <p:ext uri="{BB962C8B-B14F-4D97-AF65-F5344CB8AC3E}">
        <p14:creationId xmlns:p14="http://schemas.microsoft.com/office/powerpoint/2010/main" val="2126146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311688"/>
          </a:xfrm>
        </p:spPr>
        <p:txBody>
          <a:bodyPr/>
          <a:lstStyle/>
          <a:p>
            <a:r>
              <a:rPr lang="en-US" b="1" dirty="0"/>
              <a:t>A Prayer for Our Earth (From Pope Francis’ </a:t>
            </a:r>
            <a:r>
              <a:rPr lang="en-US" b="1" i="1" dirty="0" err="1"/>
              <a:t>Laudato</a:t>
            </a:r>
            <a:r>
              <a:rPr lang="en-US" b="1" i="1" dirty="0"/>
              <a:t> </a:t>
            </a:r>
            <a:r>
              <a:rPr lang="en-US" b="1" i="1" dirty="0" err="1"/>
              <a:t>si</a:t>
            </a:r>
            <a:r>
              <a:rPr lang="en-US" b="1" i="1" dirty="0" smtClean="0"/>
              <a:t>’</a:t>
            </a:r>
            <a:r>
              <a:rPr lang="en-US" b="1" dirty="0" smtClean="0"/>
              <a:t>)</a:t>
            </a:r>
            <a:endParaRPr lang="en-US" b="1" dirty="0"/>
          </a:p>
        </p:txBody>
      </p:sp>
      <p:sp>
        <p:nvSpPr>
          <p:cNvPr id="3" name="Content Placeholder 2"/>
          <p:cNvSpPr>
            <a:spLocks noGrp="1"/>
          </p:cNvSpPr>
          <p:nvPr>
            <p:ph idx="1"/>
          </p:nvPr>
        </p:nvSpPr>
        <p:spPr>
          <a:xfrm>
            <a:off x="965916" y="2052918"/>
            <a:ext cx="9543246" cy="4195481"/>
          </a:xfrm>
        </p:spPr>
        <p:txBody>
          <a:bodyPr>
            <a:noAutofit/>
          </a:bodyPr>
          <a:lstStyle/>
          <a:p>
            <a:pPr marL="0" indent="0">
              <a:lnSpc>
                <a:spcPct val="120000"/>
              </a:lnSpc>
              <a:spcBef>
                <a:spcPts val="0"/>
              </a:spcBef>
              <a:buNone/>
            </a:pPr>
            <a:r>
              <a:rPr lang="en-US" sz="1600" dirty="0"/>
              <a:t>All-powerful God, you are present in the whole universe and in the smallest of your creatures.</a:t>
            </a:r>
          </a:p>
          <a:p>
            <a:pPr marL="0" indent="0">
              <a:lnSpc>
                <a:spcPct val="120000"/>
              </a:lnSpc>
              <a:spcBef>
                <a:spcPts val="0"/>
              </a:spcBef>
              <a:buNone/>
            </a:pPr>
            <a:r>
              <a:rPr lang="en-US" sz="1600" dirty="0"/>
              <a:t>You embrace with your tenderness all that exists.</a:t>
            </a:r>
          </a:p>
          <a:p>
            <a:pPr marL="0" indent="0">
              <a:lnSpc>
                <a:spcPct val="120000"/>
              </a:lnSpc>
              <a:spcBef>
                <a:spcPts val="0"/>
              </a:spcBef>
              <a:buNone/>
            </a:pPr>
            <a:r>
              <a:rPr lang="en-US" sz="1600" dirty="0"/>
              <a:t>Pour out upon us the power of your love, that we may protect life and beauty.</a:t>
            </a:r>
          </a:p>
          <a:p>
            <a:pPr marL="0" indent="0">
              <a:lnSpc>
                <a:spcPct val="120000"/>
              </a:lnSpc>
              <a:spcBef>
                <a:spcPts val="0"/>
              </a:spcBef>
              <a:buNone/>
            </a:pPr>
            <a:r>
              <a:rPr lang="en-US" sz="1600" dirty="0"/>
              <a:t>Fill us with peace, that we may live as brothers and sisters, harming no one.</a:t>
            </a:r>
          </a:p>
          <a:p>
            <a:pPr marL="0" indent="0">
              <a:lnSpc>
                <a:spcPct val="120000"/>
              </a:lnSpc>
              <a:spcBef>
                <a:spcPts val="0"/>
              </a:spcBef>
              <a:buNone/>
            </a:pPr>
            <a:r>
              <a:rPr lang="en-US" sz="1600" dirty="0"/>
              <a:t>O God of the poor, help us to rescue the abandoned and forgotten of this earth, so precious in your eyes.</a:t>
            </a:r>
          </a:p>
          <a:p>
            <a:pPr marL="0" indent="0">
              <a:lnSpc>
                <a:spcPct val="120000"/>
              </a:lnSpc>
              <a:spcBef>
                <a:spcPts val="0"/>
              </a:spcBef>
              <a:buNone/>
            </a:pPr>
            <a:r>
              <a:rPr lang="en-US" sz="1600" dirty="0"/>
              <a:t>Bring healing to our lives, that we may protect the world and not prey on it,</a:t>
            </a:r>
          </a:p>
          <a:p>
            <a:pPr marL="0" indent="0">
              <a:lnSpc>
                <a:spcPct val="120000"/>
              </a:lnSpc>
              <a:spcBef>
                <a:spcPts val="0"/>
              </a:spcBef>
              <a:buNone/>
            </a:pPr>
            <a:r>
              <a:rPr lang="en-US" sz="1600" dirty="0"/>
              <a:t>that we may sow beauty, not pollution and destruction.</a:t>
            </a:r>
          </a:p>
          <a:p>
            <a:pPr marL="0" indent="0">
              <a:lnSpc>
                <a:spcPct val="120000"/>
              </a:lnSpc>
              <a:spcBef>
                <a:spcPts val="0"/>
              </a:spcBef>
              <a:buNone/>
            </a:pPr>
            <a:r>
              <a:rPr lang="en-US" sz="1600" dirty="0"/>
              <a:t>Touch the hearts of those who look only for gain at the expense of the poor and the earth.</a:t>
            </a:r>
          </a:p>
          <a:p>
            <a:pPr marL="0" indent="0">
              <a:lnSpc>
                <a:spcPct val="120000"/>
              </a:lnSpc>
              <a:spcBef>
                <a:spcPts val="0"/>
              </a:spcBef>
              <a:buNone/>
            </a:pPr>
            <a:r>
              <a:rPr lang="en-US" sz="1600" dirty="0"/>
              <a:t>Teach us to discover the worth of each thing, o be filled with awe and contemplation,</a:t>
            </a:r>
          </a:p>
          <a:p>
            <a:pPr marL="0" indent="0">
              <a:lnSpc>
                <a:spcPct val="120000"/>
              </a:lnSpc>
              <a:spcBef>
                <a:spcPts val="0"/>
              </a:spcBef>
              <a:buNone/>
            </a:pPr>
            <a:r>
              <a:rPr lang="en-US" sz="1600" dirty="0"/>
              <a:t>to recognize that we are profoundly united with every creature as we journey towards your infinite light.</a:t>
            </a:r>
          </a:p>
          <a:p>
            <a:pPr marL="0" indent="0">
              <a:lnSpc>
                <a:spcPct val="120000"/>
              </a:lnSpc>
              <a:spcBef>
                <a:spcPts val="0"/>
              </a:spcBef>
              <a:buNone/>
            </a:pPr>
            <a:r>
              <a:rPr lang="en-US" sz="1600" dirty="0"/>
              <a:t>We thank you for being with us each day.</a:t>
            </a:r>
          </a:p>
          <a:p>
            <a:pPr marL="0" indent="0">
              <a:lnSpc>
                <a:spcPct val="120000"/>
              </a:lnSpc>
              <a:spcBef>
                <a:spcPts val="0"/>
              </a:spcBef>
              <a:buNone/>
            </a:pPr>
            <a:r>
              <a:rPr lang="en-US" sz="1600" dirty="0"/>
              <a:t>Encourage us, we pray, in our struggle for justice, love and peace</a:t>
            </a:r>
            <a:r>
              <a:rPr lang="en-US" sz="1600" dirty="0" smtClean="0"/>
              <a:t>.</a:t>
            </a:r>
            <a:endParaRPr lang="en-US" sz="1600" dirty="0"/>
          </a:p>
        </p:txBody>
      </p:sp>
    </p:spTree>
    <p:extLst>
      <p:ext uri="{BB962C8B-B14F-4D97-AF65-F5344CB8AC3E}">
        <p14:creationId xmlns:p14="http://schemas.microsoft.com/office/powerpoint/2010/main" val="2935493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400" b="1" dirty="0" err="1">
                <a:solidFill>
                  <a:srgbClr val="EBEBEB"/>
                </a:solidFill>
              </a:rPr>
              <a:t>The</a:t>
            </a:r>
            <a:r>
              <a:rPr lang="es-MX" sz="4400" b="1" dirty="0">
                <a:solidFill>
                  <a:srgbClr val="EBEBEB"/>
                </a:solidFill>
              </a:rPr>
              <a:t> </a:t>
            </a:r>
            <a:r>
              <a:rPr lang="es-MX" sz="4400" b="1" dirty="0" err="1">
                <a:solidFill>
                  <a:srgbClr val="EBEBEB"/>
                </a:solidFill>
              </a:rPr>
              <a:t>call</a:t>
            </a:r>
            <a:r>
              <a:rPr lang="es-MX" sz="4400" b="1" dirty="0">
                <a:solidFill>
                  <a:srgbClr val="EBEBEB"/>
                </a:solidFill>
              </a:rPr>
              <a:t> comes </a:t>
            </a:r>
            <a:r>
              <a:rPr lang="es-MX" sz="4400" b="1" dirty="0" err="1">
                <a:solidFill>
                  <a:srgbClr val="EBEBEB"/>
                </a:solidFill>
              </a:rPr>
              <a:t>from</a:t>
            </a:r>
            <a:r>
              <a:rPr lang="es-MX" sz="4400" b="1" dirty="0">
                <a:solidFill>
                  <a:srgbClr val="EBEBEB"/>
                </a:solidFill>
              </a:rPr>
              <a:t> </a:t>
            </a:r>
            <a:r>
              <a:rPr lang="es-MX" sz="4400" b="1" dirty="0" err="1">
                <a:solidFill>
                  <a:srgbClr val="EBEBEB"/>
                </a:solidFill>
              </a:rPr>
              <a:t>the</a:t>
            </a:r>
            <a:r>
              <a:rPr lang="es-MX" sz="4400" b="1" dirty="0">
                <a:solidFill>
                  <a:srgbClr val="EBEBEB"/>
                </a:solidFill>
              </a:rPr>
              <a:t> Lord</a:t>
            </a:r>
            <a:endParaRPr lang="en-US" sz="4000" dirty="0"/>
          </a:p>
        </p:txBody>
      </p:sp>
      <p:sp>
        <p:nvSpPr>
          <p:cNvPr id="3" name="Content Placeholder 2"/>
          <p:cNvSpPr>
            <a:spLocks noGrp="1"/>
          </p:cNvSpPr>
          <p:nvPr>
            <p:ph idx="1"/>
          </p:nvPr>
        </p:nvSpPr>
        <p:spPr>
          <a:xfrm>
            <a:off x="1104293" y="1853247"/>
            <a:ext cx="9430625" cy="4470280"/>
          </a:xfrm>
        </p:spPr>
        <p:txBody>
          <a:bodyPr>
            <a:noAutofit/>
          </a:bodyPr>
          <a:lstStyle/>
          <a:p>
            <a:r>
              <a:rPr lang="en-US" sz="3000" b="1" dirty="0"/>
              <a:t>through the signs of the times and places</a:t>
            </a:r>
            <a:r>
              <a:rPr lang="en-US" sz="3000" dirty="0"/>
              <a:t>: </a:t>
            </a:r>
          </a:p>
          <a:p>
            <a:pPr lvl="1"/>
            <a:r>
              <a:rPr lang="en-US" sz="2400" dirty="0"/>
              <a:t>«You know how to judge the appearance of the sky, but you cannot judge the signs of the times» (</a:t>
            </a:r>
            <a:r>
              <a:rPr lang="en-US" sz="2400" i="1" dirty="0"/>
              <a:t>Mt</a:t>
            </a:r>
            <a:r>
              <a:rPr lang="en-US" sz="2400" dirty="0"/>
              <a:t> 16:3). </a:t>
            </a:r>
          </a:p>
          <a:p>
            <a:pPr lvl="1"/>
            <a:r>
              <a:rPr lang="en-US" sz="2400" dirty="0"/>
              <a:t>«the Church has always had the duty of scrutinizing the signs of the times and of interpreting them in the light of the Gospel». (</a:t>
            </a:r>
            <a:r>
              <a:rPr lang="en-US" sz="2400" i="1" dirty="0"/>
              <a:t>GS</a:t>
            </a:r>
            <a:r>
              <a:rPr lang="en-US" sz="2400" dirty="0"/>
              <a:t>, 4)</a:t>
            </a:r>
          </a:p>
          <a:p>
            <a:pPr lvl="1"/>
            <a:r>
              <a:rPr lang="en-US" sz="2400" dirty="0"/>
              <a:t>« </a:t>
            </a:r>
            <a:r>
              <a:rPr lang="en-US" sz="2400" dirty="0" smtClean="0"/>
              <a:t>The </a:t>
            </a:r>
            <a:r>
              <a:rPr lang="en-US" sz="2400" dirty="0"/>
              <a:t>joys and the hopes, the griefs and the anxieties of the men of this age, especially those who are poor or in any way afflicted, these are the joys and hopes, the griefs and anxieties of the followers of </a:t>
            </a:r>
            <a:r>
              <a:rPr lang="en-US" sz="2400" dirty="0" smtClean="0"/>
              <a:t>Christ</a:t>
            </a:r>
            <a:r>
              <a:rPr lang="en-US" sz="2400" dirty="0"/>
              <a:t>»</a:t>
            </a:r>
            <a:r>
              <a:rPr lang="en-US" sz="2400" dirty="0" smtClean="0"/>
              <a:t>. </a:t>
            </a:r>
            <a:r>
              <a:rPr lang="en-US" sz="2400" dirty="0"/>
              <a:t>(</a:t>
            </a:r>
            <a:r>
              <a:rPr lang="en-US" sz="2400" i="1" dirty="0"/>
              <a:t>GS</a:t>
            </a:r>
            <a:r>
              <a:rPr lang="en-US" sz="2400" dirty="0"/>
              <a:t>, 1</a:t>
            </a:r>
            <a:r>
              <a:rPr lang="en-US" sz="2400" dirty="0" smtClean="0"/>
              <a:t>)</a:t>
            </a:r>
            <a:endParaRPr lang="en-US" sz="2400" dirty="0"/>
          </a:p>
        </p:txBody>
      </p:sp>
    </p:spTree>
    <p:extLst>
      <p:ext uri="{BB962C8B-B14F-4D97-AF65-F5344CB8AC3E}">
        <p14:creationId xmlns:p14="http://schemas.microsoft.com/office/powerpoint/2010/main" val="2835186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Theological </a:t>
            </a:r>
            <a:r>
              <a:rPr lang="en-US" sz="4400" b="1" dirty="0"/>
              <a:t>and </a:t>
            </a:r>
            <a:r>
              <a:rPr lang="en-US" sz="4400" b="1" dirty="0" smtClean="0"/>
              <a:t>Historical Basis</a:t>
            </a:r>
            <a:endParaRPr lang="en-US" sz="4400" dirty="0"/>
          </a:p>
        </p:txBody>
      </p:sp>
      <p:sp>
        <p:nvSpPr>
          <p:cNvPr id="3" name="Content Placeholder 2"/>
          <p:cNvSpPr>
            <a:spLocks noGrp="1"/>
          </p:cNvSpPr>
          <p:nvPr>
            <p:ph idx="1"/>
          </p:nvPr>
        </p:nvSpPr>
        <p:spPr>
          <a:xfrm>
            <a:off x="1103312" y="1661376"/>
            <a:ext cx="9496001" cy="4587024"/>
          </a:xfrm>
        </p:spPr>
        <p:txBody>
          <a:bodyPr>
            <a:noAutofit/>
          </a:bodyPr>
          <a:lstStyle/>
          <a:p>
            <a:r>
              <a:rPr lang="en-US" sz="2600" dirty="0"/>
              <a:t>Without pretending to do a comprehensive and extensive presentation, we will consider </a:t>
            </a:r>
            <a:r>
              <a:rPr lang="en-US" sz="2600" b="1" dirty="0"/>
              <a:t>the following theological and historical basis</a:t>
            </a:r>
            <a:r>
              <a:rPr lang="en-US" sz="2600" dirty="0"/>
              <a:t> for the OFS and </a:t>
            </a:r>
            <a:r>
              <a:rPr lang="en-US" sz="2600" dirty="0" err="1"/>
              <a:t>YouFra’s</a:t>
            </a:r>
            <a:r>
              <a:rPr lang="en-US" sz="2600" dirty="0"/>
              <a:t> commitment to Justice, Peace and Integrity of Creation: </a:t>
            </a:r>
          </a:p>
          <a:p>
            <a:pPr marL="857250" lvl="1" indent="-457200">
              <a:buFont typeface="+mj-lt"/>
              <a:buAutoNum type="arabicPeriod"/>
            </a:pPr>
            <a:r>
              <a:rPr lang="en-US" sz="2400" b="1" dirty="0"/>
              <a:t>The call from the Scriptures, </a:t>
            </a:r>
            <a:endParaRPr lang="en-US" sz="2400" dirty="0"/>
          </a:p>
          <a:p>
            <a:pPr marL="857250" lvl="1" indent="-457200">
              <a:buFont typeface="+mj-lt"/>
              <a:buAutoNum type="arabicPeriod"/>
            </a:pPr>
            <a:r>
              <a:rPr lang="en-US" sz="2400" b="1" dirty="0"/>
              <a:t>Catholic Social Teachings – Social Doctrine of the Church </a:t>
            </a:r>
            <a:endParaRPr lang="en-US" sz="2400" dirty="0"/>
          </a:p>
          <a:p>
            <a:pPr marL="857250" lvl="1" indent="-457200">
              <a:buFont typeface="+mj-lt"/>
              <a:buAutoNum type="arabicPeriod"/>
            </a:pPr>
            <a:r>
              <a:rPr lang="en-US" sz="2400" b="1" dirty="0"/>
              <a:t>Catholic Church’s Institutional Developments, and  </a:t>
            </a:r>
            <a:endParaRPr lang="en-US" sz="2400" dirty="0"/>
          </a:p>
          <a:p>
            <a:pPr marL="857250" lvl="1" indent="-457200">
              <a:buFont typeface="+mj-lt"/>
              <a:buAutoNum type="arabicPeriod"/>
            </a:pPr>
            <a:r>
              <a:rPr lang="en-US" sz="2400" b="1" dirty="0"/>
              <a:t>Franciscan </a:t>
            </a:r>
            <a:r>
              <a:rPr lang="en-US" sz="2400" b="1" dirty="0" smtClean="0"/>
              <a:t>basis</a:t>
            </a:r>
            <a:endParaRPr lang="en-US" sz="2400" dirty="0"/>
          </a:p>
        </p:txBody>
      </p:sp>
    </p:spTree>
    <p:extLst>
      <p:ext uri="{BB962C8B-B14F-4D97-AF65-F5344CB8AC3E}">
        <p14:creationId xmlns:p14="http://schemas.microsoft.com/office/powerpoint/2010/main" val="1989587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sz="4400" b="1" dirty="0" smtClean="0"/>
              <a:t>1. </a:t>
            </a:r>
            <a:r>
              <a:rPr lang="es-MX" sz="4400" b="1" dirty="0" err="1" smtClean="0"/>
              <a:t>The</a:t>
            </a:r>
            <a:r>
              <a:rPr lang="es-MX" sz="4400" b="1" dirty="0" smtClean="0"/>
              <a:t> </a:t>
            </a:r>
            <a:r>
              <a:rPr lang="es-MX" sz="4400" b="1" dirty="0" err="1" smtClean="0"/>
              <a:t>call</a:t>
            </a:r>
            <a:r>
              <a:rPr lang="es-MX" sz="4400" b="1" dirty="0" smtClean="0"/>
              <a:t> </a:t>
            </a:r>
            <a:r>
              <a:rPr lang="es-MX" sz="4400" b="1" dirty="0" err="1" smtClean="0"/>
              <a:t>from</a:t>
            </a:r>
            <a:r>
              <a:rPr lang="es-MX" sz="4400" b="1" dirty="0" smtClean="0"/>
              <a:t> </a:t>
            </a:r>
            <a:r>
              <a:rPr lang="es-MX" sz="4400" b="1" dirty="0" err="1" smtClean="0"/>
              <a:t>the</a:t>
            </a:r>
            <a:r>
              <a:rPr lang="es-MX" sz="4400" b="1" dirty="0" smtClean="0"/>
              <a:t> </a:t>
            </a:r>
            <a:r>
              <a:rPr lang="es-MX" sz="4400" b="1" dirty="0" err="1" smtClean="0"/>
              <a:t>Scriptures</a:t>
            </a:r>
            <a:endParaRPr lang="en-US" sz="4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40277" y="3175203"/>
            <a:ext cx="4070760" cy="263382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468" y="1877696"/>
            <a:ext cx="6314002" cy="4085222"/>
          </a:xfrm>
          <a:prstGeom prst="rect">
            <a:avLst/>
          </a:prstGeom>
        </p:spPr>
      </p:pic>
    </p:spTree>
    <p:extLst>
      <p:ext uri="{BB962C8B-B14F-4D97-AF65-F5344CB8AC3E}">
        <p14:creationId xmlns:p14="http://schemas.microsoft.com/office/powerpoint/2010/main" val="1003192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1.1. The Old Testament</a:t>
            </a:r>
            <a:endParaRPr lang="en-US" dirty="0"/>
          </a:p>
        </p:txBody>
      </p:sp>
      <p:sp>
        <p:nvSpPr>
          <p:cNvPr id="5" name="Content Placeholder 4"/>
          <p:cNvSpPr>
            <a:spLocks noGrp="1"/>
          </p:cNvSpPr>
          <p:nvPr>
            <p:ph idx="1"/>
          </p:nvPr>
        </p:nvSpPr>
        <p:spPr>
          <a:xfrm>
            <a:off x="1103312" y="1853248"/>
            <a:ext cx="8946541" cy="4395151"/>
          </a:xfrm>
        </p:spPr>
        <p:txBody>
          <a:bodyPr>
            <a:noAutofit/>
          </a:bodyPr>
          <a:lstStyle/>
          <a:p>
            <a:pPr lvl="1"/>
            <a:r>
              <a:rPr lang="en-US" sz="3200" dirty="0" smtClean="0"/>
              <a:t>Exodus</a:t>
            </a:r>
            <a:r>
              <a:rPr lang="en-US" sz="3200" dirty="0"/>
              <a:t>: liberation from slavery and the gift of land</a:t>
            </a:r>
          </a:p>
          <a:p>
            <a:pPr lvl="1"/>
            <a:r>
              <a:rPr lang="en-US" sz="3200" dirty="0"/>
              <a:t>The Ten </a:t>
            </a:r>
            <a:r>
              <a:rPr lang="en-US" sz="3200" dirty="0" smtClean="0"/>
              <a:t>Commandments</a:t>
            </a:r>
          </a:p>
          <a:p>
            <a:pPr lvl="1"/>
            <a:r>
              <a:rPr lang="en-US" sz="3200" dirty="0"/>
              <a:t>The sabbatical and jubilee years </a:t>
            </a:r>
          </a:p>
          <a:p>
            <a:pPr lvl="1"/>
            <a:r>
              <a:rPr lang="en-US" sz="3200" dirty="0"/>
              <a:t>The Prophets’ preaching</a:t>
            </a:r>
          </a:p>
          <a:p>
            <a:pPr lvl="1"/>
            <a:r>
              <a:rPr lang="en-US" sz="3200" dirty="0"/>
              <a:t>The </a:t>
            </a:r>
            <a:r>
              <a:rPr lang="en-US" sz="3200" dirty="0" smtClean="0"/>
              <a:t>principle </a:t>
            </a:r>
            <a:r>
              <a:rPr lang="en-US" sz="3200" dirty="0"/>
              <a:t>of </a:t>
            </a:r>
            <a:r>
              <a:rPr lang="en-US" sz="3200" dirty="0" smtClean="0"/>
              <a:t>creation </a:t>
            </a:r>
            <a:r>
              <a:rPr lang="en-US" sz="3200" dirty="0"/>
              <a:t>and God's gratuitous </a:t>
            </a:r>
            <a:r>
              <a:rPr lang="en-US" sz="3200" dirty="0" smtClean="0"/>
              <a:t>action</a:t>
            </a:r>
            <a:endParaRPr lang="en-US" sz="3200" dirty="0"/>
          </a:p>
        </p:txBody>
      </p:sp>
    </p:spTree>
    <p:extLst>
      <p:ext uri="{BB962C8B-B14F-4D97-AF65-F5344CB8AC3E}">
        <p14:creationId xmlns:p14="http://schemas.microsoft.com/office/powerpoint/2010/main" val="2476190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44262"/>
          </a:xfrm>
        </p:spPr>
        <p:txBody>
          <a:bodyPr/>
          <a:lstStyle/>
          <a:p>
            <a:r>
              <a:rPr lang="en-US" b="1" dirty="0" smtClean="0"/>
              <a:t>1.2. </a:t>
            </a:r>
            <a:r>
              <a:rPr lang="en-US" b="1" dirty="0"/>
              <a:t>The </a:t>
            </a:r>
            <a:r>
              <a:rPr lang="en-US" b="1" dirty="0" smtClean="0"/>
              <a:t>New Testament </a:t>
            </a:r>
            <a:endParaRPr lang="en-US" dirty="0"/>
          </a:p>
        </p:txBody>
      </p:sp>
      <p:sp>
        <p:nvSpPr>
          <p:cNvPr id="3" name="Content Placeholder 2"/>
          <p:cNvSpPr>
            <a:spLocks noGrp="1"/>
          </p:cNvSpPr>
          <p:nvPr>
            <p:ph idx="1"/>
          </p:nvPr>
        </p:nvSpPr>
        <p:spPr>
          <a:xfrm>
            <a:off x="1103312" y="1596981"/>
            <a:ext cx="9302818" cy="4651418"/>
          </a:xfrm>
        </p:spPr>
        <p:txBody>
          <a:bodyPr>
            <a:noAutofit/>
          </a:bodyPr>
          <a:lstStyle/>
          <a:p>
            <a:r>
              <a:rPr lang="es-MX" sz="2800" b="1" dirty="0" err="1" smtClean="0"/>
              <a:t>Jesus</a:t>
            </a:r>
            <a:r>
              <a:rPr lang="es-MX" sz="2800" b="1" dirty="0" smtClean="0"/>
              <a:t>’ </a:t>
            </a:r>
            <a:r>
              <a:rPr lang="es-MX" sz="2800" b="1" dirty="0" err="1" smtClean="0"/>
              <a:t>teachings</a:t>
            </a:r>
            <a:r>
              <a:rPr lang="es-MX" sz="2800" b="1" dirty="0" smtClean="0"/>
              <a:t> and </a:t>
            </a:r>
            <a:r>
              <a:rPr lang="es-MX" sz="2800" b="1" dirty="0" err="1" smtClean="0"/>
              <a:t>actions</a:t>
            </a:r>
            <a:endParaRPr lang="en-US" sz="2800" b="1" dirty="0" smtClean="0"/>
          </a:p>
          <a:p>
            <a:pPr lvl="1"/>
            <a:r>
              <a:rPr lang="en-US" sz="2400" dirty="0" smtClean="0"/>
              <a:t>The messianic ministry of Jesus: Lk 4:18-19; cf. Is 61:1-2</a:t>
            </a:r>
          </a:p>
          <a:p>
            <a:pPr lvl="1"/>
            <a:r>
              <a:rPr lang="en-US" sz="2400" dirty="0" smtClean="0"/>
              <a:t>The Beatitudes: true happiness and true woes according to God: Lk 6: 20-26</a:t>
            </a:r>
          </a:p>
          <a:p>
            <a:pPr lvl="1"/>
            <a:r>
              <a:rPr lang="en-US" sz="2400" dirty="0" smtClean="0"/>
              <a:t>The Abundance of life brought by Jesus: Jesus also said: I came that you may have life, and have it in abundance. (</a:t>
            </a:r>
            <a:r>
              <a:rPr lang="en-US" sz="2400" dirty="0" err="1" smtClean="0"/>
              <a:t>Jn</a:t>
            </a:r>
            <a:r>
              <a:rPr lang="en-US" sz="2400" dirty="0" smtClean="0"/>
              <a:t> 10:10)</a:t>
            </a:r>
          </a:p>
          <a:p>
            <a:pPr lvl="1"/>
            <a:r>
              <a:rPr lang="en-US" sz="2400" dirty="0" smtClean="0"/>
              <a:t>The Parable of the Rich Man and the Poor Lazarus: Lk 16:19-31 </a:t>
            </a:r>
          </a:p>
          <a:p>
            <a:pPr lvl="1"/>
            <a:r>
              <a:rPr lang="en-US" sz="2400" dirty="0" smtClean="0"/>
              <a:t>The Universal Judgment: Mt 25:31-46</a:t>
            </a:r>
          </a:p>
        </p:txBody>
      </p:sp>
    </p:spTree>
    <p:extLst>
      <p:ext uri="{BB962C8B-B14F-4D97-AF65-F5344CB8AC3E}">
        <p14:creationId xmlns:p14="http://schemas.microsoft.com/office/powerpoint/2010/main" val="3585456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1.2. </a:t>
            </a:r>
            <a:r>
              <a:rPr lang="es-MX" b="1" dirty="0" err="1" smtClean="0"/>
              <a:t>The</a:t>
            </a:r>
            <a:r>
              <a:rPr lang="es-MX" b="1" dirty="0" smtClean="0"/>
              <a:t> New </a:t>
            </a:r>
            <a:r>
              <a:rPr lang="es-MX" b="1" dirty="0" err="1" smtClean="0"/>
              <a:t>Testament</a:t>
            </a:r>
            <a:endParaRPr lang="en-US" b="1" dirty="0"/>
          </a:p>
        </p:txBody>
      </p:sp>
      <p:sp>
        <p:nvSpPr>
          <p:cNvPr id="3" name="Content Placeholder 2"/>
          <p:cNvSpPr>
            <a:spLocks noGrp="1"/>
          </p:cNvSpPr>
          <p:nvPr>
            <p:ph sz="half" idx="1"/>
          </p:nvPr>
        </p:nvSpPr>
        <p:spPr>
          <a:xfrm>
            <a:off x="1103312" y="1853249"/>
            <a:ext cx="4396339" cy="4403090"/>
          </a:xfrm>
        </p:spPr>
        <p:txBody>
          <a:bodyPr>
            <a:normAutofit/>
          </a:bodyPr>
          <a:lstStyle/>
          <a:p>
            <a:r>
              <a:rPr lang="en-US" sz="2400" b="1" dirty="0"/>
              <a:t>Acts of the Apostles</a:t>
            </a:r>
          </a:p>
          <a:p>
            <a:r>
              <a:rPr lang="en-US" sz="2400" i="1" dirty="0"/>
              <a:t>All who believed were together and had all things in common; they would sell their property and possessions and divide them among all according to each one’s need. </a:t>
            </a:r>
            <a:r>
              <a:rPr lang="en-US" sz="2400" dirty="0"/>
              <a:t>(Act </a:t>
            </a:r>
            <a:r>
              <a:rPr lang="en-US" sz="2400" dirty="0" smtClean="0"/>
              <a:t>2:44-45; </a:t>
            </a:r>
            <a:r>
              <a:rPr lang="en-US" sz="2400" dirty="0"/>
              <a:t>Act 4:32-35</a:t>
            </a:r>
            <a:r>
              <a:rPr lang="en-US" sz="2400" dirty="0" smtClean="0"/>
              <a:t>)</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35005" y="2092544"/>
            <a:ext cx="4728702" cy="3471129"/>
          </a:xfrm>
        </p:spPr>
      </p:pic>
    </p:spTree>
    <p:extLst>
      <p:ext uri="{BB962C8B-B14F-4D97-AF65-F5344CB8AC3E}">
        <p14:creationId xmlns:p14="http://schemas.microsoft.com/office/powerpoint/2010/main" val="1124041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620</TotalTime>
  <Words>2849</Words>
  <Application>Microsoft Office PowerPoint</Application>
  <PresentationFormat>Widescreen</PresentationFormat>
  <Paragraphs>164</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Ion</vt:lpstr>
      <vt:lpstr>Theological and Historical Basis for the OFS and YouFra’s Commitment to Justice, Peace and Integrity of Creation</vt:lpstr>
      <vt:lpstr>Introduction</vt:lpstr>
      <vt:lpstr>The call comes from the Lord</vt:lpstr>
      <vt:lpstr>The call comes from the Lord</vt:lpstr>
      <vt:lpstr>Theological and Historical Basis</vt:lpstr>
      <vt:lpstr>1. The call from the Scriptures</vt:lpstr>
      <vt:lpstr>1.1. The Old Testament</vt:lpstr>
      <vt:lpstr>1.2. The New Testament </vt:lpstr>
      <vt:lpstr>1.2. The New Testament</vt:lpstr>
      <vt:lpstr>2. Catholic Social Teachings </vt:lpstr>
      <vt:lpstr>2.1. The Fathers of the Church</vt:lpstr>
      <vt:lpstr>2.2.The Magisterium of the Church and the role of the laity in society  </vt:lpstr>
      <vt:lpstr>2.3. Principles of the Social Doctrine of the Church </vt:lpstr>
      <vt:lpstr>Other important aspects of life in society</vt:lpstr>
      <vt:lpstr>Social Doctrine and the Commitment of the Lay Faithful </vt:lpstr>
      <vt:lpstr>2.4. Defense and Promotion of Human Rights </vt:lpstr>
      <vt:lpstr>2.5. Pope Francis’ Encyclical Letter Laudato si’ (24.05.2015)</vt:lpstr>
      <vt:lpstr>2.5. Pope Francis’ Encyclical Letter Laudato si’ (24.05.2015)</vt:lpstr>
      <vt:lpstr>3. Catholic Church’s Institutional Developments</vt:lpstr>
      <vt:lpstr>3.1. Pontifical Council for Justice and Peace</vt:lpstr>
      <vt:lpstr>3.2. Dicastery for promoting Integral Human Development</vt:lpstr>
      <vt:lpstr>4. Franciscan basis</vt:lpstr>
      <vt:lpstr>4.1. St. Francis of Assisi</vt:lpstr>
      <vt:lpstr>4.2. OFS Rule and Constitutions</vt:lpstr>
      <vt:lpstr>4.2. OFS Rule and Constitutions</vt:lpstr>
      <vt:lpstr>4.2. OFS Rule and Constitutions</vt:lpstr>
      <vt:lpstr>4.2. OFS Rule and Constitutions</vt:lpstr>
      <vt:lpstr>4.3. Franciscans International: A voice at the United Nations </vt:lpstr>
      <vt:lpstr>4.4. The Inter-Franciscan Commission for JPIC (Romans VI) </vt:lpstr>
      <vt:lpstr>4.5. Commissions of the CIOFS Presidency</vt:lpstr>
      <vt:lpstr>4.5. Commissions of the CIOFS Presidency</vt:lpstr>
      <vt:lpstr>4.5. Commissions of the CIOFS Presidency</vt:lpstr>
      <vt:lpstr>4.5. Commissions of the CIOFS Presidency</vt:lpstr>
      <vt:lpstr>Conclusions </vt:lpstr>
      <vt:lpstr>A Prayer for Our Earth (From Pope Francis’ Laudato 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Theological and Historical Basis for the OFS and YouFra’s Commitment to Justice, Peace and Integrity of Creation</dc:title>
  <dc:creator>Amando Trujillo Cano</dc:creator>
  <cp:lastModifiedBy>Carl Schafer</cp:lastModifiedBy>
  <cp:revision>24</cp:revision>
  <dcterms:created xsi:type="dcterms:W3CDTF">2017-04-07T15:16:24Z</dcterms:created>
  <dcterms:modified xsi:type="dcterms:W3CDTF">2017-06-26T00:55:04Z</dcterms:modified>
</cp:coreProperties>
</file>