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74" r:id="rId2"/>
    <p:sldId id="351" r:id="rId3"/>
    <p:sldId id="357" r:id="rId4"/>
    <p:sldId id="358" r:id="rId5"/>
    <p:sldId id="367" r:id="rId6"/>
    <p:sldId id="361" r:id="rId7"/>
    <p:sldId id="373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/>
    <p:restoredTop sz="91866" autoAdjust="0"/>
  </p:normalViewPr>
  <p:slideViewPr>
    <p:cSldViewPr>
      <p:cViewPr>
        <p:scale>
          <a:sx n="75" d="100"/>
          <a:sy n="75" d="100"/>
        </p:scale>
        <p:origin x="-1666" y="-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55.9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&lt; 35</c:v>
                </c:pt>
                <c:pt idx="1">
                  <c:v>35-49</c:v>
                </c:pt>
                <c:pt idx="2">
                  <c:v>50-65</c:v>
                </c:pt>
                <c:pt idx="3">
                  <c:v>&gt; 66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1.1700000000000002</c:v>
                </c:pt>
                <c:pt idx="1">
                  <c:v>6.39</c:v>
                </c:pt>
                <c:pt idx="2">
                  <c:v>49.2</c:v>
                </c:pt>
                <c:pt idx="3">
                  <c:v>44.1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2213336614173196"/>
          <c:y val="0.38679330708661402"/>
          <c:w val="0.26536663385826809"/>
          <c:h val="0.37125688976378007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ko-KR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Initial</a:t>
            </a:r>
            <a:endParaRPr lang="ko-KR" dirty="0">
              <a:solidFill>
                <a:srgbClr val="FF0000"/>
              </a:solidFill>
              <a:latin typeface="휴먼모음T" pitchFamily="18" charset="-127"/>
              <a:ea typeface="휴먼모음T" pitchFamily="18" charset="-127"/>
            </a:endParaRPr>
          </a:p>
        </c:rich>
      </c:tx>
      <c:layout>
        <c:manualLayout>
          <c:xMode val="edge"/>
          <c:yMode val="edge"/>
          <c:x val="0.70910088669878668"/>
          <c:y val="4.4018742102218629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초기양성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&lt; 35</c:v>
                </c:pt>
                <c:pt idx="1">
                  <c:v>35-49</c:v>
                </c:pt>
                <c:pt idx="2">
                  <c:v>50-65</c:v>
                </c:pt>
                <c:pt idx="3">
                  <c:v>&gt; 66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1.2</c:v>
                </c:pt>
                <c:pt idx="1">
                  <c:v>19.7</c:v>
                </c:pt>
                <c:pt idx="2">
                  <c:v>72</c:v>
                </c:pt>
                <c:pt idx="3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9025560648377127"/>
          <c:y val="0.33838043452935213"/>
          <c:w val="0.22778407478739304"/>
          <c:h val="0.4340023777122131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A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altLang="ko-KR" u="sng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Ongoing</a:t>
            </a:r>
            <a:endParaRPr lang="ko-KR" u="sng" dirty="0">
              <a:solidFill>
                <a:srgbClr val="FF0000"/>
              </a:solidFill>
              <a:latin typeface="휴먼모음T" pitchFamily="18" charset="-127"/>
              <a:ea typeface="휴먼모음T" pitchFamily="18" charset="-127"/>
            </a:endParaRPr>
          </a:p>
        </c:rich>
      </c:tx>
      <c:layout>
        <c:manualLayout>
          <c:xMode val="edge"/>
          <c:yMode val="edge"/>
          <c:x val="0.69101932222584606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종신서약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&lt; 35</c:v>
                </c:pt>
                <c:pt idx="1">
                  <c:v>35-49</c:v>
                </c:pt>
                <c:pt idx="2">
                  <c:v>50-65</c:v>
                </c:pt>
                <c:pt idx="3">
                  <c:v>&gt; 66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0.05</c:v>
                </c:pt>
                <c:pt idx="1">
                  <c:v>3.7600000000000002</c:v>
                </c:pt>
                <c:pt idx="2">
                  <c:v>44.7</c:v>
                </c:pt>
                <c:pt idx="3">
                  <c:v>51.4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70409646324019615"/>
          <c:y val="0.35694939112743007"/>
          <c:w val="0.22976505214698403"/>
          <c:h val="0.4330848701538771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0.71706</cdr:x>
      <cdr:y>0.39297</cdr:y>
    </cdr:from>
    <cdr:to>
      <cdr:x>0.81156</cdr:x>
      <cdr:y>0.44922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71184" y="1597025"/>
          <a:ext cx="576064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ko-KR" alt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14B05-C450-47E6-A671-FD002553DF0A}" type="datetimeFigureOut">
              <a:rPr lang="ko-KR" altLang="en-US" smtClean="0"/>
              <a:pPr/>
              <a:t>2017-05-21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D2527-B257-428B-83F7-3410A0FAA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36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D2527-B257-428B-83F7-3410A0FAA65F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D2527-B257-428B-83F7-3410A0FAA65F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0.2%/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D2527-B257-428B-83F7-3410A0FAA65F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D2527-B257-428B-83F7-3410A0FAA65F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0.2%/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D2527-B257-428B-83F7-3410A0FAA65F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A520-4382-4A5A-A7D2-C1E23D50757A}" type="datetimeFigureOut">
              <a:rPr lang="ko-KR" altLang="en-US" smtClean="0"/>
              <a:pPr/>
              <a:t>2017-05-21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8916-29C0-4C9C-8305-68E8538D51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A520-4382-4A5A-A7D2-C1E23D50757A}" type="datetimeFigureOut">
              <a:rPr lang="ko-KR" altLang="en-US" smtClean="0"/>
              <a:pPr/>
              <a:t>2017-05-21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8916-29C0-4C9C-8305-68E8538D51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A520-4382-4A5A-A7D2-C1E23D50757A}" type="datetimeFigureOut">
              <a:rPr lang="ko-KR" altLang="en-US" smtClean="0"/>
              <a:pPr/>
              <a:t>2017-05-21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8916-29C0-4C9C-8305-68E8538D51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A520-4382-4A5A-A7D2-C1E23D50757A}" type="datetimeFigureOut">
              <a:rPr lang="ko-KR" altLang="en-US" smtClean="0"/>
              <a:pPr/>
              <a:t>2017-05-21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8916-29C0-4C9C-8305-68E8538D51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A520-4382-4A5A-A7D2-C1E23D50757A}" type="datetimeFigureOut">
              <a:rPr lang="ko-KR" altLang="en-US" smtClean="0"/>
              <a:pPr/>
              <a:t>2017-05-21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8916-29C0-4C9C-8305-68E8538D51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A520-4382-4A5A-A7D2-C1E23D50757A}" type="datetimeFigureOut">
              <a:rPr lang="ko-KR" altLang="en-US" smtClean="0"/>
              <a:pPr/>
              <a:t>2017-05-21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8916-29C0-4C9C-8305-68E8538D51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A520-4382-4A5A-A7D2-C1E23D50757A}" type="datetimeFigureOut">
              <a:rPr lang="ko-KR" altLang="en-US" smtClean="0"/>
              <a:pPr/>
              <a:t>2017-05-21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8916-29C0-4C9C-8305-68E8538D51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A520-4382-4A5A-A7D2-C1E23D50757A}" type="datetimeFigureOut">
              <a:rPr lang="ko-KR" altLang="en-US" smtClean="0"/>
              <a:pPr/>
              <a:t>2017-05-21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8916-29C0-4C9C-8305-68E8538D51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A520-4382-4A5A-A7D2-C1E23D50757A}" type="datetimeFigureOut">
              <a:rPr lang="ko-KR" altLang="en-US" smtClean="0"/>
              <a:pPr/>
              <a:t>2017-05-21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8916-29C0-4C9C-8305-68E8538D51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A520-4382-4A5A-A7D2-C1E23D50757A}" type="datetimeFigureOut">
              <a:rPr lang="ko-KR" altLang="en-US" smtClean="0"/>
              <a:pPr/>
              <a:t>2017-05-21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8916-29C0-4C9C-8305-68E8538D51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A520-4382-4A5A-A7D2-C1E23D50757A}" type="datetimeFigureOut">
              <a:rPr lang="ko-KR" altLang="en-US" smtClean="0"/>
              <a:pPr/>
              <a:t>2017-05-21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38916-29C0-4C9C-8305-68E8538D51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2A520-4382-4A5A-A7D2-C1E23D50757A}" type="datetimeFigureOut">
              <a:rPr lang="ko-KR" altLang="en-US" smtClean="0"/>
              <a:pPr/>
              <a:t>2017-05-21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38916-29C0-4C9C-8305-68E8538D51E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965" y="214047"/>
            <a:ext cx="2304256" cy="175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직사각형 2"/>
          <p:cNvSpPr/>
          <p:nvPr/>
        </p:nvSpPr>
        <p:spPr>
          <a:xfrm>
            <a:off x="900685" y="5566777"/>
            <a:ext cx="734481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ko-KR" dirty="0" smtClean="0">
              <a:latin typeface="휴먼모음T" pitchFamily="18" charset="-127"/>
              <a:ea typeface="휴먼모음T" pitchFamily="18" charset="-127"/>
            </a:endParaRPr>
          </a:p>
          <a:p>
            <a:pPr algn="ctr"/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Catherine 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Lee, National Minister, </a:t>
            </a:r>
            <a:endParaRPr lang="en-US" altLang="ko-KR" sz="2000" dirty="0" smtClean="0">
              <a:latin typeface="휴먼모음T" pitchFamily="18" charset="-127"/>
              <a:ea typeface="휴먼모음T" pitchFamily="18" charset="-127"/>
            </a:endParaRPr>
          </a:p>
          <a:p>
            <a:pPr algn="ctr"/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OFS 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Korea</a:t>
            </a:r>
            <a:endParaRPr lang="ko-KR" altLang="en-US" sz="2000" dirty="0">
              <a:latin typeface="휴먼모음T" pitchFamily="18" charset="-127"/>
              <a:ea typeface="휴먼모음T" pitchFamily="18" charset="-127"/>
            </a:endParaRPr>
          </a:p>
        </p:txBody>
      </p:sp>
      <p:pic>
        <p:nvPicPr>
          <p:cNvPr id="1026" name="Picture 2" descr="C:\Users\user\AppData\Local\Temp\_AZTMP0_\temp_1492434134912.-8246191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200"/>
            <a:ext cx="5904656" cy="39610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32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6700" y="3108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55788" y="3514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244044"/>
            <a:ext cx="7491071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800" b="1" dirty="0" smtClean="0">
                <a:latin typeface="휴먼모음T" pitchFamily="18" charset="-127"/>
                <a:ea typeface="휴먼모음T" pitchFamily="18" charset="-127"/>
              </a:rPr>
              <a:t>1. OFS member statistics by age</a:t>
            </a:r>
          </a:p>
          <a:p>
            <a:endParaRPr lang="en-US" altLang="ko-KR" sz="2800" dirty="0" smtClean="0">
              <a:solidFill>
                <a:srgbClr val="FF0000"/>
              </a:solidFill>
              <a:latin typeface="휴먼모음T" pitchFamily="18" charset="-127"/>
              <a:ea typeface="휴먼모음T" pitchFamily="18" charset="-127"/>
            </a:endParaRP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Total: 13,764(2016): 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Initial formation:       </a:t>
            </a:r>
            <a:r>
              <a:rPr lang="en-US" altLang="ko-KR" sz="11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2,266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Permanently professed: 11,498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Average age: 68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&gt; 65:       51.4%</a:t>
            </a:r>
          </a:p>
          <a:p>
            <a:pPr marL="342900" indent="-342900">
              <a:lnSpc>
                <a:spcPct val="150000"/>
              </a:lnSpc>
              <a:buFont typeface="Arial" charset="0"/>
              <a:buChar char="•"/>
            </a:pPr>
            <a:r>
              <a:rPr lang="en-US" altLang="ko-KR" sz="2000" u="sng" dirty="0" err="1" smtClean="0">
                <a:latin typeface="휴먼모음T" pitchFamily="18" charset="-127"/>
                <a:ea typeface="휴먼모음T" pitchFamily="18" charset="-127"/>
              </a:rPr>
              <a:t>Inquirors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 2007-2016</a:t>
            </a:r>
          </a:p>
          <a:p>
            <a:pPr marL="800100" lvl="1" indent="-342900">
              <a:lnSpc>
                <a:spcPct val="150000"/>
              </a:lnSpc>
              <a:buFont typeface="Arial" charset="0"/>
              <a:buChar char="•"/>
            </a:pP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&lt;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35 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  <a:sym typeface="Wingdings"/>
              </a:rPr>
              <a:t>: 15% down;    </a:t>
            </a:r>
            <a:r>
              <a:rPr lang="en-US" altLang="ko-KR" sz="2000" u="sng" dirty="0" smtClean="0">
                <a:latin typeface="휴먼모음T" pitchFamily="18" charset="-127"/>
                <a:ea typeface="휴먼모음T" pitchFamily="18" charset="-127"/>
                <a:sym typeface="Wingdings"/>
              </a:rPr>
              <a:t>50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  <a:sym typeface="Wingdings"/>
              </a:rPr>
              <a:t>-65 : 25% up</a:t>
            </a:r>
          </a:p>
          <a:p>
            <a:endParaRPr lang="en-US" altLang="ko-KR" sz="2000" dirty="0" smtClean="0"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129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6700" y="3108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259632" y="937040"/>
            <a:ext cx="6595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휴먼모음T" pitchFamily="18" charset="-127"/>
                <a:ea typeface="휴먼모음T" pitchFamily="18" charset="-127"/>
              </a:rPr>
              <a:t>Age Distribution: OFS Korea, 2016</a:t>
            </a:r>
            <a:endParaRPr lang="ko-KR" altLang="en-US" sz="2800" b="1" dirty="0">
              <a:latin typeface="휴먼모음T" pitchFamily="18" charset="-127"/>
              <a:ea typeface="휴먼모음T" pitchFamily="18" charset="-127"/>
            </a:endParaRPr>
          </a:p>
        </p:txBody>
      </p:sp>
      <p:graphicFrame>
        <p:nvGraphicFramePr>
          <p:cNvPr id="5" name="차트 4"/>
          <p:cNvGraphicFramePr/>
          <p:nvPr>
            <p:extLst>
              <p:ext uri="{D42A27DB-BD31-4B8C-83A1-F6EECF244321}">
                <p14:modId xmlns:p14="http://schemas.microsoft.com/office/powerpoint/2010/main" val="1294263140"/>
              </p:ext>
            </p:extLst>
          </p:nvPr>
        </p:nvGraphicFramePr>
        <p:xfrm>
          <a:off x="1519265" y="1979161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97244" y="1687663"/>
            <a:ext cx="106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1.17%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30576" y="2241661"/>
            <a:ext cx="106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6.39%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5976" y="4011161"/>
            <a:ext cx="106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49.2%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55776" y="3654316"/>
            <a:ext cx="1066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44.1%</a:t>
            </a:r>
          </a:p>
        </p:txBody>
      </p:sp>
    </p:spTree>
    <p:extLst>
      <p:ext uri="{BB962C8B-B14F-4D97-AF65-F5344CB8AC3E}">
        <p14:creationId xmlns:p14="http://schemas.microsoft.com/office/powerpoint/2010/main" val="19642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6700" y="3108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55788" y="3514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440919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800" b="1" dirty="0" smtClean="0">
                <a:latin typeface="휴먼모음T" pitchFamily="18" charset="-127"/>
                <a:ea typeface="휴먼모음T" pitchFamily="18" charset="-127"/>
              </a:rPr>
              <a:t>Members on Formation by Age(2016)</a:t>
            </a:r>
          </a:p>
          <a:p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(Initial Formation </a:t>
            </a:r>
            <a:r>
              <a:rPr lang="ko-KR" altLang="en-US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2,266/ </a:t>
            </a:r>
            <a:r>
              <a:rPr lang="en-US" altLang="ko-KR" u="sng" dirty="0" smtClean="0">
                <a:latin typeface="휴먼모음T" pitchFamily="18" charset="-127"/>
                <a:ea typeface="휴먼모음T" pitchFamily="18" charset="-127"/>
              </a:rPr>
              <a:t>Ongoing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 Formation 11,498)</a:t>
            </a:r>
            <a:endParaRPr lang="ko-KR" altLang="en-US" dirty="0">
              <a:latin typeface="휴먼모음T" pitchFamily="18" charset="-127"/>
              <a:ea typeface="휴먼모음T" pitchFamily="18" charset="-127"/>
            </a:endParaRPr>
          </a:p>
        </p:txBody>
      </p:sp>
      <p:graphicFrame>
        <p:nvGraphicFramePr>
          <p:cNvPr id="8" name="차트 7"/>
          <p:cNvGraphicFramePr/>
          <p:nvPr>
            <p:extLst>
              <p:ext uri="{D42A27DB-BD31-4B8C-83A1-F6EECF244321}">
                <p14:modId xmlns:p14="http://schemas.microsoft.com/office/powerpoint/2010/main" val="1442223930"/>
              </p:ext>
            </p:extLst>
          </p:nvPr>
        </p:nvGraphicFramePr>
        <p:xfrm>
          <a:off x="168779" y="1776499"/>
          <a:ext cx="4648591" cy="3476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차트 8"/>
          <p:cNvGraphicFramePr/>
          <p:nvPr>
            <p:extLst>
              <p:ext uri="{D42A27DB-BD31-4B8C-83A1-F6EECF244321}">
                <p14:modId xmlns:p14="http://schemas.microsoft.com/office/powerpoint/2010/main" val="3934020124"/>
              </p:ext>
            </p:extLst>
          </p:nvPr>
        </p:nvGraphicFramePr>
        <p:xfrm>
          <a:off x="4517994" y="1948190"/>
          <a:ext cx="4608512" cy="3483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95748" y="4156591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72%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119653" y="3089881"/>
            <a:ext cx="101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19.7%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63450" y="2132856"/>
            <a:ext cx="101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7.1%</a:t>
            </a:r>
            <a:endParaRPr lang="ko-KR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763688" y="1967237"/>
            <a:ext cx="1016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1.2%</a:t>
            </a:r>
            <a:endParaRPr lang="ko-KR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423638" y="375806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44.7%</a:t>
            </a:r>
            <a:endParaRPr lang="ko-KR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004048" y="3787259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51.4%</a:t>
            </a:r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228184" y="2164333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3.76%</a:t>
            </a:r>
            <a:endParaRPr lang="ko-KR" alt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508104" y="194819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0.05%</a:t>
            </a:r>
            <a:endParaRPr lang="ko-KR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604644" y="5733256"/>
            <a:ext cx="321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u="sng" dirty="0" smtClean="0">
                <a:latin typeface="휴먼모음T" pitchFamily="18" charset="-127"/>
                <a:ea typeface="휴먼모음T" pitchFamily="18" charset="-127"/>
              </a:rPr>
              <a:t>Ongoing</a:t>
            </a:r>
            <a:r>
              <a:rPr lang="en-US" altLang="ko-KR" dirty="0" smtClean="0">
                <a:latin typeface="휴먼모음T" pitchFamily="18" charset="-127"/>
                <a:ea typeface="휴먼모음T" pitchFamily="18" charset="-127"/>
              </a:rPr>
              <a:t>: Average age: 68</a:t>
            </a:r>
            <a:endParaRPr lang="ko-KR" altLang="en-US" dirty="0">
              <a:latin typeface="휴먼모음T" pitchFamily="18" charset="-127"/>
              <a:ea typeface="휴먼모음T" pitchFamily="18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4499992" y="1556792"/>
            <a:ext cx="18002" cy="44644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33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1368" y="937040"/>
            <a:ext cx="6993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800" b="1" dirty="0" smtClean="0">
                <a:latin typeface="휴먼모음T" pitchFamily="18" charset="-127"/>
                <a:ea typeface="휴먼모음T" pitchFamily="18" charset="-127"/>
              </a:rPr>
              <a:t>2. Agin</a:t>
            </a:r>
            <a:r>
              <a:rPr lang="en-US" altLang="ko-KR" sz="2800" b="1" u="sng" dirty="0" smtClean="0">
                <a:latin typeface="휴먼모음T" pitchFamily="18" charset="-127"/>
                <a:ea typeface="휴먼모음T" pitchFamily="18" charset="-127"/>
              </a:rPr>
              <a:t>g</a:t>
            </a:r>
            <a:r>
              <a:rPr lang="en-US" altLang="ko-KR" sz="2800" b="1" dirty="0" smtClean="0">
                <a:latin typeface="휴먼모음T" pitchFamily="18" charset="-127"/>
                <a:ea typeface="휴먼모음T" pitchFamily="18" charset="-127"/>
              </a:rPr>
              <a:t>: Korea vs. OFS Korea</a:t>
            </a:r>
            <a:endParaRPr lang="ko-KR" altLang="en-US" sz="2800" b="1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259632" y="1460260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Arial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2007-2016</a:t>
            </a:r>
            <a:endParaRPr lang="en-US" altLang="ko-KR" sz="2000" dirty="0">
              <a:latin typeface="휴먼모음T" pitchFamily="18" charset="-127"/>
              <a:ea typeface="휴먼모음T" pitchFamily="18" charset="-127"/>
            </a:endParaRPr>
          </a:p>
          <a:p>
            <a:pPr marL="914400" lvl="1" indent="-457200">
              <a:buFont typeface="Arial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  <a:sym typeface="Wingdings"/>
              </a:rPr>
              <a:t>Korea 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  <a:sym typeface="Wingdings"/>
              </a:rPr>
              <a:t>OFS &gt; 65 : 19.8%  up</a:t>
            </a:r>
            <a:endParaRPr lang="en-US" altLang="ko-KR" sz="2000" dirty="0">
              <a:latin typeface="휴먼모음T" pitchFamily="18" charset="-127"/>
              <a:ea typeface="휴먼모음T" pitchFamily="18" charset="-127"/>
            </a:endParaRPr>
          </a:p>
          <a:p>
            <a:pPr marL="914400" lvl="1" indent="-457200">
              <a:buFont typeface="Arial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Korea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:     &gt; 65 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  <a:sym typeface="Wingdings"/>
              </a:rPr>
              <a:t>: 35.3% up </a:t>
            </a:r>
            <a:endParaRPr lang="en-US" altLang="ko-KR" sz="2000" dirty="0" smtClean="0">
              <a:latin typeface="휴먼모음T" pitchFamily="18" charset="-127"/>
              <a:ea typeface="휴먼모음T" pitchFamily="18" charset="-127"/>
              <a:sym typeface="Wingdings"/>
            </a:endParaRPr>
          </a:p>
          <a:p>
            <a:pPr lvl="1"/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  <a:sym typeface="Wingdings"/>
              </a:rPr>
              <a:t>Aging rate of Korea OFS: 15.5% lower due to constant efforts </a:t>
            </a:r>
          </a:p>
          <a:p>
            <a:pPr lvl="1"/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  <a:sym typeface="Wingdings"/>
              </a:rPr>
              <a:t>However aging of the Fraternity is still going on.</a:t>
            </a:r>
            <a:endParaRPr lang="en-US" altLang="ko-KR" sz="2000" dirty="0">
              <a:latin typeface="휴먼모음T" pitchFamily="18" charset="-127"/>
              <a:ea typeface="휴먼모음T" pitchFamily="18" charset="-127"/>
              <a:sym typeface="Wingding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9876" y="3816098"/>
            <a:ext cx="6739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800" b="1" dirty="0" smtClean="0">
                <a:latin typeface="휴먼모음T" pitchFamily="18" charset="-127"/>
                <a:ea typeface="휴먼모음T" pitchFamily="18" charset="-127"/>
              </a:rPr>
              <a:t>3. Reasons for Fraternity Aging    </a:t>
            </a:r>
            <a:endParaRPr lang="ko-KR" altLang="en-US" sz="2800" b="1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19672" y="4352638"/>
            <a:ext cx="62356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Candidates’ age is getting older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Younger Catholics are too busy with parish or family works to join OFS.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Younger Catholics feel reluctant to be with old members.</a:t>
            </a:r>
          </a:p>
          <a:p>
            <a:pPr marL="0" lvl="1"/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en-US" altLang="ko-KR" sz="2000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endParaRPr lang="ko-KR" altLang="en-US" sz="2000" dirty="0"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10760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5936" y="1071546"/>
            <a:ext cx="79545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>
                <a:latin typeface="휴먼모음T" pitchFamily="18" charset="-127"/>
                <a:ea typeface="휴먼모음T" pitchFamily="18" charset="-127"/>
              </a:rPr>
              <a:t>4. Problems: </a:t>
            </a:r>
          </a:p>
          <a:p>
            <a:endParaRPr lang="en-US" altLang="ko-KR" sz="2000" dirty="0" smtClean="0">
              <a:solidFill>
                <a:srgbClr val="FF0000"/>
              </a:solidFill>
              <a:latin typeface="휴먼모음T" pitchFamily="18" charset="-127"/>
              <a:ea typeface="휴먼모음T" pitchFamily="18" charset="-127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d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ifficult to find those who serve for the fraternity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The elderly to be served serve for the fraternity.</a:t>
            </a:r>
          </a:p>
          <a:p>
            <a:pPr marL="342900" indent="-342900">
              <a:buFont typeface="Arial" charset="0"/>
              <a:buChar char="•"/>
            </a:pP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d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ifficult 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to carry </a:t>
            </a:r>
            <a:r>
              <a:rPr lang="en-US" altLang="ko-KR" sz="2400" dirty="0" smtClean="0">
                <a:latin typeface="휴먼모음T" pitchFamily="18" charset="-127"/>
                <a:ea typeface="휴먼모음T" pitchFamily="18" charset="-127"/>
              </a:rPr>
              <a:t>out apostolic or JPIC </a:t>
            </a:r>
            <a:r>
              <a:rPr lang="en-US" altLang="ko-KR" sz="2400" dirty="0">
                <a:latin typeface="휴먼모음T" pitchFamily="18" charset="-127"/>
                <a:ea typeface="휴먼모음T" pitchFamily="18" charset="-127"/>
              </a:rPr>
              <a:t>activities </a:t>
            </a:r>
            <a:endParaRPr lang="en-US" altLang="ko-KR" sz="2400" dirty="0" smtClean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3222" y="3717032"/>
            <a:ext cx="7623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endParaRPr lang="ko-KR" altLang="en-US" sz="2400" dirty="0">
              <a:solidFill>
                <a:srgbClr val="FF0000"/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9512" y="3356992"/>
            <a:ext cx="85350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en-US" altLang="ko-KR" sz="2800" b="1" dirty="0" smtClean="0">
                <a:latin typeface="휴먼모음T" pitchFamily="18" charset="-127"/>
                <a:ea typeface="휴먼모음T" pitchFamily="18" charset="-127"/>
              </a:rPr>
              <a:t>5. Efforts </a:t>
            </a:r>
            <a:r>
              <a:rPr lang="en-US" altLang="ko-KR" sz="2800" b="1" dirty="0">
                <a:latin typeface="휴먼모음T" pitchFamily="18" charset="-127"/>
                <a:ea typeface="휴먼모음T" pitchFamily="18" charset="-127"/>
              </a:rPr>
              <a:t>to Deal With </a:t>
            </a:r>
            <a:r>
              <a:rPr lang="en-US" altLang="ko-KR" sz="2800" b="1" dirty="0" smtClean="0">
                <a:latin typeface="휴먼모음T" pitchFamily="18" charset="-127"/>
                <a:ea typeface="휴먼모음T" pitchFamily="18" charset="-127"/>
              </a:rPr>
              <a:t>Aging Fraternity</a:t>
            </a:r>
            <a:r>
              <a:rPr lang="en-US" altLang="ko-KR" sz="2800" b="1" u="sng" dirty="0" smtClean="0"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2800" b="1" u="sng" dirty="0">
              <a:latin typeface="휴먼모음T" pitchFamily="18" charset="-127"/>
              <a:ea typeface="휴먼모음T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to 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introduce 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those under 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50 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to OFS vocation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To strengthen vocation discernment</a:t>
            </a:r>
            <a:endParaRPr lang="en-US" altLang="ko-KR" sz="2000" dirty="0">
              <a:latin typeface="휴먼모음T" pitchFamily="18" charset="-127"/>
              <a:ea typeface="휴먼모음T" pitchFamily="18" charset="-127"/>
            </a:endParaRP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to introduce </a:t>
            </a:r>
            <a:r>
              <a:rPr lang="en-US" altLang="ko-KR" sz="2000" dirty="0" err="1">
                <a:latin typeface="휴먼모음T" pitchFamily="18" charset="-127"/>
                <a:ea typeface="휴먼모음T" pitchFamily="18" charset="-127"/>
              </a:rPr>
              <a:t>YouFra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to OFS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To 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hold </a:t>
            </a: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retreats for young members to foster 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vocation</a:t>
            </a:r>
            <a:endParaRPr lang="en-US" altLang="ko-KR" sz="2000" dirty="0"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622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55788" y="3514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816" y="428604"/>
            <a:ext cx="7255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latin typeface="휴먼모음T" pitchFamily="18" charset="-127"/>
                <a:ea typeface="휴먼모음T" pitchFamily="18" charset="-127"/>
              </a:rPr>
              <a:t>6</a:t>
            </a:r>
            <a:r>
              <a:rPr lang="en-US" altLang="ko-KR" sz="2800" b="1" dirty="0" smtClean="0">
                <a:latin typeface="휴먼모음T" pitchFamily="18" charset="-127"/>
                <a:ea typeface="휴먼모음T" pitchFamily="18" charset="-127"/>
              </a:rPr>
              <a:t>. Results of the Efforts</a:t>
            </a:r>
            <a:endParaRPr lang="ko-KR" altLang="en-US" b="1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0816" y="993084"/>
            <a:ext cx="791803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The increase rate of aging has been slow.</a:t>
            </a:r>
          </a:p>
          <a:p>
            <a:pPr>
              <a:lnSpc>
                <a:spcPct val="150000"/>
              </a:lnSpc>
            </a:pP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   (the number &gt;65 stays 50%)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Admittance of </a:t>
            </a:r>
            <a:r>
              <a:rPr lang="en-US" altLang="ko-KR" sz="2000" dirty="0" err="1" smtClean="0">
                <a:latin typeface="휴먼모음T" pitchFamily="18" charset="-127"/>
                <a:ea typeface="휴먼모음T" pitchFamily="18" charset="-127"/>
              </a:rPr>
              <a:t>YouFra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 into OFS has increased.</a:t>
            </a:r>
          </a:p>
          <a:p>
            <a:pPr marL="342900" indent="-342900">
              <a:lnSpc>
                <a:spcPct val="150000"/>
              </a:lnSpc>
            </a:pPr>
            <a:endParaRPr lang="en-US" altLang="ko-KR" sz="1400" dirty="0" smtClean="0">
              <a:latin typeface="휴먼모음T" pitchFamily="18" charset="-127"/>
              <a:ea typeface="휴먼모음T" pitchFamily="18" charset="-127"/>
            </a:endParaRPr>
          </a:p>
          <a:p>
            <a:pPr marL="342900" indent="-342900">
              <a:lnSpc>
                <a:spcPct val="150000"/>
              </a:lnSpc>
            </a:pPr>
            <a:endParaRPr lang="en-US" altLang="ko-KR" sz="1400" dirty="0">
              <a:latin typeface="휴먼모음T" pitchFamily="18" charset="-127"/>
              <a:ea typeface="휴먼모음T" pitchFamily="18" charset="-127"/>
            </a:endParaRPr>
          </a:p>
          <a:p>
            <a:pPr marL="342900" indent="-342900">
              <a:lnSpc>
                <a:spcPct val="150000"/>
              </a:lnSpc>
            </a:pPr>
            <a:endParaRPr lang="en-US" altLang="ko-KR" sz="1400" dirty="0" smtClean="0">
              <a:solidFill>
                <a:srgbClr val="FF0000"/>
              </a:solidFill>
              <a:latin typeface="휴먼모음T" pitchFamily="18" charset="-127"/>
              <a:ea typeface="휴먼모음T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having frequent meetings and visiting them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sending Fraternity news letters &amp; &lt;Apostolate of Peace&gt;</a:t>
            </a:r>
            <a:endParaRPr lang="en-US" altLang="ko-KR" sz="2000" dirty="0">
              <a:latin typeface="휴먼모음T" pitchFamily="18" charset="-127"/>
              <a:ea typeface="휴먼모음T" pitchFamily="18" charset="-127"/>
            </a:endParaRP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>
                <a:latin typeface="휴먼모음T" pitchFamily="18" charset="-127"/>
                <a:ea typeface="휴먼모음T" pitchFamily="18" charset="-127"/>
              </a:rPr>
              <a:t>p</a:t>
            </a: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roviding rides to fraternity meetings and asking for prayer activities 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 smtClean="0">
                <a:latin typeface="휴먼모음T" pitchFamily="18" charset="-127"/>
                <a:ea typeface="휴먼모음T" pitchFamily="18" charset="-127"/>
              </a:rPr>
              <a:t>Group Home Project for elderly members has started by Regions. Two Regions have been operating Nursing Homes for elderly members for over 30 years. </a:t>
            </a:r>
            <a:endParaRPr lang="ko-KR" altLang="en-US" sz="2000" dirty="0"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816" y="2708920"/>
            <a:ext cx="8075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>
                <a:latin typeface="휴먼모음T" pitchFamily="18" charset="-127"/>
                <a:ea typeface="휴먼모음T" pitchFamily="18" charset="-127"/>
              </a:rPr>
              <a:t>7. Efforts to take care of elderly members</a:t>
            </a:r>
            <a:endParaRPr lang="ko-KR" altLang="en-US" dirty="0"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828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3518</TotalTime>
  <Words>363</Words>
  <Application>Microsoft Office PowerPoint</Application>
  <PresentationFormat>On-screen Show (4:3)</PresentationFormat>
  <Paragraphs>71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BlackEdition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XP</dc:creator>
  <cp:lastModifiedBy>John C4</cp:lastModifiedBy>
  <cp:revision>324</cp:revision>
  <dcterms:created xsi:type="dcterms:W3CDTF">2010-05-22T07:43:17Z</dcterms:created>
  <dcterms:modified xsi:type="dcterms:W3CDTF">2017-05-21T09:16:25Z</dcterms:modified>
</cp:coreProperties>
</file>