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058" autoAdjust="0"/>
  </p:normalViewPr>
  <p:slideViewPr>
    <p:cSldViewPr>
      <p:cViewPr varScale="1">
        <p:scale>
          <a:sx n="36" d="100"/>
          <a:sy n="36" d="100"/>
        </p:scale>
        <p:origin x="-533" y="-82"/>
      </p:cViewPr>
      <p:guideLst>
        <p:guide orient="horz" pos="2160"/>
        <p:guide pos="2880"/>
      </p:guideLst>
    </p:cSldViewPr>
  </p:slideViewPr>
  <p:notesTextViewPr>
    <p:cViewPr>
      <p:scale>
        <a:sx n="100" d="100"/>
        <a:sy n="100" d="100"/>
      </p:scale>
      <p:origin x="0" y="0"/>
    </p:cViewPr>
  </p:notesTextViewPr>
  <p:notesViewPr>
    <p:cSldViewPr>
      <p:cViewPr varScale="1">
        <p:scale>
          <a:sx n="39" d="100"/>
          <a:sy n="39" d="100"/>
        </p:scale>
        <p:origin x="-1613" y="-8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FCF22C-B717-4D03-9660-17C54ADA17E7}" type="datetimeFigureOut">
              <a:rPr lang="en-AU" smtClean="0"/>
              <a:t>2/06/2011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A40E56-7FEA-4455-A1F4-5032B342E256}" type="slidenum">
              <a:rPr lang="en-AU" smtClean="0"/>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0F4475-AAFF-486E-866B-04E52E0A27C1}" type="datetimeFigureOut">
              <a:rPr lang="en-AU" smtClean="0"/>
              <a:t>2/06/2011</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B5BCA-183E-4F9A-8553-5D39FD8C08B7}"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AU" sz="1200" kern="1200" dirty="0" smtClean="0">
                <a:solidFill>
                  <a:schemeClr val="tx1"/>
                </a:solidFill>
                <a:latin typeface="+mn-lt"/>
                <a:ea typeface="+mn-ea"/>
                <a:cs typeface="+mn-cs"/>
              </a:rPr>
              <a:t>P) </a:t>
            </a:r>
            <a:r>
              <a:rPr lang="en-AU" sz="1200" u="sng" kern="1200" dirty="0" smtClean="0">
                <a:solidFill>
                  <a:schemeClr val="tx1"/>
                </a:solidFill>
                <a:latin typeface="+mn-lt"/>
                <a:ea typeface="+mn-ea"/>
                <a:cs typeface="+mn-cs"/>
              </a:rPr>
              <a:t>People</a:t>
            </a:r>
            <a:r>
              <a:rPr lang="en-AU" sz="1200" kern="1200" dirty="0" smtClean="0">
                <a:solidFill>
                  <a:schemeClr val="tx1"/>
                </a:solidFill>
                <a:latin typeface="+mn-lt"/>
                <a:ea typeface="+mn-ea"/>
                <a:cs typeface="+mn-cs"/>
              </a:rPr>
              <a:t> living the good news of the Gospel in the manner of St Francis in the world under the guidance of the Holy Spirit.</a:t>
            </a:r>
          </a:p>
          <a:p>
            <a:r>
              <a:rPr lang="en-AU" sz="1200" i="1" kern="1200" dirty="0" smtClean="0">
                <a:solidFill>
                  <a:schemeClr val="tx1"/>
                </a:solidFill>
                <a:latin typeface="+mn-lt"/>
                <a:ea typeface="+mn-ea"/>
                <a:cs typeface="+mn-cs"/>
              </a:rPr>
              <a:t>Rule 6: They have been made living members of the Church by being buried and raised with Christ in baptism; they have been united more intimately with the Church by profession. Therefore, they should go forth as witnesses and instruments of her mission among all people, proclaiming Christ by their life and words.</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Called like St Francis to rebuild the Church and inspired by his example, let them devote themselves energetically to living in full communion with the pope, bishops, and priests, fostering an open and trusting dialogue of apostolic effectiveness and creativity.</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17:1 and Admonition V11:1)</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75B5BCA-183E-4F9A-8553-5D39FD8C08B7}" type="slidenum">
              <a:rPr lang="en-AU" smtClean="0"/>
              <a:t>2</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O) </a:t>
            </a:r>
            <a:r>
              <a:rPr lang="en-AU" sz="1200" u="sng" kern="1200" dirty="0" smtClean="0">
                <a:solidFill>
                  <a:schemeClr val="tx1"/>
                </a:solidFill>
                <a:latin typeface="+mn-lt"/>
                <a:ea typeface="+mn-ea"/>
                <a:cs typeface="+mn-cs"/>
              </a:rPr>
              <a:t>Order</a:t>
            </a:r>
            <a:r>
              <a:rPr lang="en-AU" sz="1200" kern="1200" dirty="0" smtClean="0">
                <a:solidFill>
                  <a:schemeClr val="tx1"/>
                </a:solidFill>
                <a:latin typeface="+mn-lt"/>
                <a:ea typeface="+mn-ea"/>
                <a:cs typeface="+mn-cs"/>
              </a:rPr>
              <a:t> – we are a Secular Order (a true Order which constitutes a school of complete Christian perfection) and each one of us at the time of our Profession, is called to live our vocation in the Secular World.</a:t>
            </a:r>
          </a:p>
          <a:p>
            <a:r>
              <a:rPr lang="en-AU" sz="1200" i="1" kern="1200" dirty="0" smtClean="0">
                <a:solidFill>
                  <a:schemeClr val="tx1"/>
                </a:solidFill>
                <a:latin typeface="+mn-lt"/>
                <a:ea typeface="+mn-ea"/>
                <a:cs typeface="+mn-cs"/>
              </a:rPr>
              <a:t>Rule 13: As the Father sees in every person the features of His Son, the firstborn of many brothers and sisters, so the Secular Franciscans with a gentle and courteous spirit accept all people as a gift of the Lord and an image of Christ.</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 sense of community will make them joyful and ready to place themselves on an equal basis with all people, especially with the lowly for whom they shall strive to create conditions of life worthy of people redeemed by Christ</a:t>
            </a:r>
            <a:r>
              <a:rPr lang="en-AU" sz="1200" kern="1200" dirty="0" smtClean="0">
                <a:solidFill>
                  <a:schemeClr val="tx1"/>
                </a:solidFill>
                <a:latin typeface="+mn-lt"/>
                <a:ea typeface="+mn-ea"/>
                <a:cs typeface="+mn-cs"/>
              </a:rPr>
              <a:t>.</a:t>
            </a:r>
          </a:p>
          <a:p>
            <a:r>
              <a:rPr lang="en-AU" sz="1200" i="1" kern="1200" dirty="0" smtClean="0">
                <a:solidFill>
                  <a:schemeClr val="tx1"/>
                </a:solidFill>
                <a:latin typeface="+mn-lt"/>
                <a:ea typeface="+mn-ea"/>
                <a:cs typeface="+mn-cs"/>
              </a:rPr>
              <a:t>(Also art 18:2.3.)</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12</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R) </a:t>
            </a:r>
            <a:r>
              <a:rPr lang="en-AU" sz="1200" u="sng" kern="1200" dirty="0" smtClean="0">
                <a:solidFill>
                  <a:schemeClr val="tx1"/>
                </a:solidFill>
                <a:latin typeface="+mn-lt"/>
                <a:ea typeface="+mn-ea"/>
                <a:cs typeface="+mn-cs"/>
              </a:rPr>
              <a:t>Radiating</a:t>
            </a:r>
            <a:r>
              <a:rPr lang="en-AU" sz="1200" kern="1200" dirty="0" smtClean="0">
                <a:solidFill>
                  <a:schemeClr val="tx1"/>
                </a:solidFill>
                <a:latin typeface="+mn-lt"/>
                <a:ea typeface="+mn-ea"/>
                <a:cs typeface="+mn-cs"/>
              </a:rPr>
              <a:t> throughout the world. Each fraternity brings its own uniqueness to those around them.</a:t>
            </a:r>
          </a:p>
          <a:p>
            <a:r>
              <a:rPr lang="en-AU" sz="1200" i="1" kern="1200" dirty="0" smtClean="0">
                <a:solidFill>
                  <a:schemeClr val="tx1"/>
                </a:solidFill>
                <a:latin typeface="+mn-lt"/>
                <a:ea typeface="+mn-ea"/>
                <a:cs typeface="+mn-cs"/>
              </a:rPr>
              <a:t>Rule 20: The Secular Franciscan Order is divided into fraternities of various levels – local, regional, national, and international. Each one has its own moral personality in the Church. These various fraternities are coordinated and united according to the norm of this rule and of the constitutions.</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28:2)</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13</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L) </a:t>
            </a:r>
            <a:r>
              <a:rPr lang="en-AU" sz="1200" u="sng" kern="1200" dirty="0" smtClean="0">
                <a:solidFill>
                  <a:schemeClr val="tx1"/>
                </a:solidFill>
                <a:latin typeface="+mn-lt"/>
                <a:ea typeface="+mn-ea"/>
                <a:cs typeface="+mn-cs"/>
              </a:rPr>
              <a:t>Love</a:t>
            </a:r>
            <a:r>
              <a:rPr lang="en-AU" sz="1200" kern="1200" dirty="0" smtClean="0">
                <a:solidFill>
                  <a:schemeClr val="tx1"/>
                </a:solidFill>
                <a:latin typeface="+mn-lt"/>
                <a:ea typeface="+mn-ea"/>
                <a:cs typeface="+mn-cs"/>
              </a:rPr>
              <a:t> – “I give you a new commandment: love one another; just as I have loved you, you also must love one another. By this love you have for one another, everyone will know that you are my disciples”. (John 13: 34-35)</a:t>
            </a:r>
          </a:p>
          <a:p>
            <a:r>
              <a:rPr lang="en-AU" sz="1200" i="1" kern="1200" dirty="0" smtClean="0">
                <a:solidFill>
                  <a:schemeClr val="tx1"/>
                </a:solidFill>
                <a:latin typeface="+mn-lt"/>
                <a:ea typeface="+mn-ea"/>
                <a:cs typeface="+mn-cs"/>
              </a:rPr>
              <a:t>Rule 13: As the Father sees in every person the features of His Son, the First Born of many brothers and sisters, so the Secular Franciscans with a gentle and courteous spirit accept all people as a gift of the Lord and an image of Christ.</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(Admonition 1X:1)</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14</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D) </a:t>
            </a:r>
            <a:r>
              <a:rPr lang="en-AU" sz="1200" u="sng" kern="1200" dirty="0" smtClean="0">
                <a:solidFill>
                  <a:schemeClr val="tx1"/>
                </a:solidFill>
                <a:latin typeface="+mn-lt"/>
                <a:ea typeface="+mn-ea"/>
                <a:cs typeface="+mn-cs"/>
              </a:rPr>
              <a:t>Doing</a:t>
            </a:r>
            <a:r>
              <a:rPr lang="en-AU" sz="1200" kern="1200" dirty="0" smtClean="0">
                <a:solidFill>
                  <a:schemeClr val="tx1"/>
                </a:solidFill>
                <a:latin typeface="+mn-lt"/>
                <a:ea typeface="+mn-ea"/>
                <a:cs typeface="+mn-cs"/>
              </a:rPr>
              <a:t> the Lord’s will in our lives, answering His call by living out our Franciscan Vocation. “ What is good has been explained to you man; this is what God asks of you: only this, to act justly, to love tenderly and to walk humbly with your God. (Micah 6:8)</a:t>
            </a:r>
          </a:p>
          <a:p>
            <a:r>
              <a:rPr lang="en-AU" sz="1200" i="1" kern="1200" dirty="0" smtClean="0">
                <a:solidFill>
                  <a:schemeClr val="tx1"/>
                </a:solidFill>
                <a:latin typeface="+mn-lt"/>
                <a:ea typeface="+mn-ea"/>
                <a:cs typeface="+mn-cs"/>
              </a:rPr>
              <a:t>Rule 7: United by their vocation as “brothers and sisters of penance”, and motivated by the dynamic power of the gospel, let them conform their thoughts and deeds to those of Christ by means of that radical interior change which the gospel itself calls “conversion.” Human frailty makes it necessary that this conversion be carried out daily.</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On this road to renewal the sacrament of reconciliation is the privileged sign of the Father’s mercy and the source of grace.</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13:1)</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15</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sz="1200" b="1" kern="1200" dirty="0" smtClean="0">
                <a:solidFill>
                  <a:schemeClr val="tx1"/>
                </a:solidFill>
                <a:latin typeface="+mn-lt"/>
                <a:ea typeface="+mn-ea"/>
                <a:cs typeface="+mn-cs"/>
              </a:rPr>
              <a:t>HOW DOES OUR NEWTON FRATERNITY MAKE A PRESENCE IN THE WORLD?</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pPr lvl="0"/>
            <a:r>
              <a:rPr lang="en-AU" sz="1200" kern="1200" dirty="0" smtClean="0">
                <a:solidFill>
                  <a:schemeClr val="tx1"/>
                </a:solidFill>
                <a:latin typeface="+mn-lt"/>
                <a:ea typeface="+mn-ea"/>
                <a:cs typeface="+mn-cs"/>
              </a:rPr>
              <a:t>We reach out to the Newton Parish School, by presenting year 7 students, who are the school leaders, with Tau Crosses and booklets at the beginning of the school year and with San Damiano Cross and booklet, as they leave the school at the end of the year. The students respond by enquiring further into the Tau Cross and even looking into  the Secular Franciscan way of life. They have also expressed their gratitude to us in writing.</a:t>
            </a:r>
          </a:p>
          <a:p>
            <a:r>
              <a:rPr lang="en-AU" sz="1200" kern="1200" dirty="0" smtClean="0">
                <a:solidFill>
                  <a:schemeClr val="tx1"/>
                </a:solidFill>
                <a:latin typeface="+mn-lt"/>
                <a:ea typeface="+mn-ea"/>
                <a:cs typeface="+mn-cs"/>
              </a:rPr>
              <a:t>The year 7 students also assist the SFO in providing refreshments, after every Mass of Anointing held in the parish church.</a:t>
            </a:r>
          </a:p>
          <a:p>
            <a:r>
              <a:rPr lang="en-AU" sz="1200" kern="1200" dirty="0" smtClean="0">
                <a:solidFill>
                  <a:schemeClr val="tx1"/>
                </a:solidFill>
                <a:latin typeface="+mn-lt"/>
                <a:ea typeface="+mn-ea"/>
                <a:cs typeface="+mn-cs"/>
              </a:rPr>
              <a:t>The year 4 students are given a booklet of short stories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Wolf of </a:t>
            </a:r>
            <a:r>
              <a:rPr lang="en-AU" sz="1200" kern="1200" dirty="0" err="1" smtClean="0">
                <a:solidFill>
                  <a:schemeClr val="tx1"/>
                </a:solidFill>
                <a:latin typeface="+mn-lt"/>
                <a:ea typeface="+mn-ea"/>
                <a:cs typeface="+mn-cs"/>
              </a:rPr>
              <a:t>Gubbio</a:t>
            </a:r>
            <a:r>
              <a:rPr lang="en-AU" sz="1200" kern="1200" dirty="0" smtClean="0">
                <a:solidFill>
                  <a:schemeClr val="tx1"/>
                </a:solidFill>
                <a:latin typeface="+mn-lt"/>
                <a:ea typeface="+mn-ea"/>
                <a:cs typeface="+mn-cs"/>
              </a:rPr>
              <a:t>. We also become ‘prayer buddies’ for the year 4 students as they prepare to receive the Sacraments. </a:t>
            </a:r>
          </a:p>
          <a:p>
            <a:r>
              <a:rPr lang="en-AU" sz="1200" kern="1200" dirty="0" smtClean="0">
                <a:solidFill>
                  <a:schemeClr val="tx1"/>
                </a:solidFill>
                <a:latin typeface="+mn-lt"/>
                <a:ea typeface="+mn-ea"/>
                <a:cs typeface="+mn-cs"/>
              </a:rPr>
              <a:t>Many of the Fraternity attend School Masses and I attend the Teacher’s Days of Reflection at which I give a short talk on the SFO.</a:t>
            </a:r>
          </a:p>
          <a:p>
            <a:r>
              <a:rPr lang="en-AU" sz="1200" kern="1200" dirty="0" smtClean="0">
                <a:solidFill>
                  <a:schemeClr val="tx1"/>
                </a:solidFill>
                <a:latin typeface="+mn-lt"/>
                <a:ea typeface="+mn-ea"/>
                <a:cs typeface="+mn-cs"/>
              </a:rPr>
              <a:t> </a:t>
            </a:r>
          </a:p>
          <a:p>
            <a:pPr lvl="0"/>
            <a:r>
              <a:rPr lang="en-AU" sz="1200" kern="1200" dirty="0" smtClean="0">
                <a:solidFill>
                  <a:schemeClr val="tx1"/>
                </a:solidFill>
                <a:latin typeface="+mn-lt"/>
                <a:ea typeface="+mn-ea"/>
                <a:cs typeface="+mn-cs"/>
              </a:rPr>
              <a:t>By supporting orphanages: in India through Project Adoption and the Philippines directly through the Franciscan Sisters of St Anthony.</a:t>
            </a:r>
          </a:p>
          <a:p>
            <a:r>
              <a:rPr lang="en-AU" sz="1200" kern="1200" dirty="0" smtClean="0">
                <a:solidFill>
                  <a:schemeClr val="tx1"/>
                </a:solidFill>
                <a:latin typeface="+mn-lt"/>
                <a:ea typeface="+mn-ea"/>
                <a:cs typeface="+mn-cs"/>
              </a:rPr>
              <a:t> </a:t>
            </a:r>
          </a:p>
          <a:p>
            <a:pPr lvl="0"/>
            <a:r>
              <a:rPr lang="en-AU" sz="1200" kern="1200" dirty="0" smtClean="0">
                <a:solidFill>
                  <a:schemeClr val="tx1"/>
                </a:solidFill>
                <a:latin typeface="+mn-lt"/>
                <a:ea typeface="+mn-ea"/>
                <a:cs typeface="+mn-cs"/>
              </a:rPr>
              <a:t>We present a San Damiano Cross (with booklet of explanation) to the newly Baptised adults and to those who have just been received into the Catholic Church at Newton Parish at Easter.</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THE RESULT OF OUR INPUT INTO THE SCHOOL COMMUNITY</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The Religious Co-ordinator of the school writes: “the Secular Franciscans have been influential in the lives of our students through various activities, their presence and their gifts which become a focus to support the development of Franciscan spirituality. Further the Secular Franciscans have an influence on the lives of our staff and our adult community through the presence they have at significant events.</a:t>
            </a:r>
          </a:p>
          <a:p>
            <a:r>
              <a:rPr lang="en-AU" sz="1200" kern="1200" dirty="0" smtClean="0">
                <a:solidFill>
                  <a:schemeClr val="tx1"/>
                </a:solidFill>
                <a:latin typeface="+mn-lt"/>
                <a:ea typeface="+mn-ea"/>
                <a:cs typeface="+mn-cs"/>
              </a:rPr>
              <a:t>We are at a point in our relationship that it is second nature to consider involving or seeking assistance from the Secular Franciscans when we are considering community activities, which seek to further our religious identity, our faith.</a:t>
            </a:r>
          </a:p>
          <a:p>
            <a:r>
              <a:rPr lang="en-AU" sz="1200" kern="1200" dirty="0" smtClean="0">
                <a:solidFill>
                  <a:schemeClr val="tx1"/>
                </a:solidFill>
                <a:latin typeface="+mn-lt"/>
                <a:ea typeface="+mn-ea"/>
                <a:cs typeface="+mn-cs"/>
              </a:rPr>
              <a:t>It is through these activities that our whole school community</a:t>
            </a:r>
          </a:p>
          <a:p>
            <a:r>
              <a:rPr lang="en-AU" sz="1200" kern="1200" dirty="0" smtClean="0">
                <a:solidFill>
                  <a:schemeClr val="tx1"/>
                </a:solidFill>
                <a:latin typeface="+mn-lt"/>
                <a:ea typeface="+mn-ea"/>
                <a:cs typeface="+mn-cs"/>
              </a:rPr>
              <a:t>benefit by having a group of people who are interested in what we do and how we do it. They show their interest in being on our journey through life with us.</a:t>
            </a:r>
          </a:p>
          <a:p>
            <a:r>
              <a:rPr lang="en-AU" sz="1200" kern="1200" dirty="0" smtClean="0">
                <a:solidFill>
                  <a:schemeClr val="tx1"/>
                </a:solidFill>
                <a:latin typeface="+mn-lt"/>
                <a:ea typeface="+mn-ea"/>
                <a:cs typeface="+mn-cs"/>
              </a:rPr>
              <a:t>This support helps us also to develop an understanding of our Franciscan spirituality and our ability to form a relationship with Christ which brings joyful hope to our very nature.”</a:t>
            </a:r>
          </a:p>
          <a:p>
            <a:r>
              <a:rPr lang="en-AU" sz="1200" kern="1200" dirty="0" smtClean="0">
                <a:solidFill>
                  <a:schemeClr val="tx1"/>
                </a:solidFill>
                <a:latin typeface="+mn-lt"/>
                <a:ea typeface="+mn-ea"/>
                <a:cs typeface="+mn-cs"/>
              </a:rPr>
              <a:t>Here are some articles taken from our school newsletter.</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endParaRPr lang="en-A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75B5BCA-183E-4F9A-8553-5D39FD8C08B7}" type="slidenum">
              <a:rPr lang="en-AU" smtClean="0"/>
              <a:t>16</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17</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R) </a:t>
            </a:r>
            <a:r>
              <a:rPr lang="en-AU" sz="1200" u="sng" kern="1200" dirty="0" smtClean="0">
                <a:solidFill>
                  <a:schemeClr val="tx1"/>
                </a:solidFill>
                <a:latin typeface="+mn-lt"/>
                <a:ea typeface="+mn-ea"/>
                <a:cs typeface="+mn-cs"/>
              </a:rPr>
              <a:t>Reaching</a:t>
            </a:r>
            <a:r>
              <a:rPr lang="en-AU" sz="1200" kern="1200" dirty="0" smtClean="0">
                <a:solidFill>
                  <a:schemeClr val="tx1"/>
                </a:solidFill>
                <a:latin typeface="+mn-lt"/>
                <a:ea typeface="+mn-ea"/>
                <a:cs typeface="+mn-cs"/>
              </a:rPr>
              <a:t> out in love to those around us, our families, work colleagues, Parish, but especially the poor and unloved of the world.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orphanages in India and the Philippines.</a:t>
            </a:r>
          </a:p>
          <a:p>
            <a:r>
              <a:rPr lang="en-AU" sz="1200" i="1" kern="1200" dirty="0" smtClean="0">
                <a:solidFill>
                  <a:schemeClr val="tx1"/>
                </a:solidFill>
                <a:latin typeface="+mn-lt"/>
                <a:ea typeface="+mn-ea"/>
                <a:cs typeface="+mn-cs"/>
              </a:rPr>
              <a:t>Rule 11: Trusting in the Father, Christ chose for Himself and His mother a poor and humble life, even though He valued created things attentively and lovingly. Let the Secular Franciscans seek a proper spirit of detachment from temporal goods by simplifying their own material needs. Let them be mindful that according to the gospel they are stewards of the good s received for the benefit of God’s children.</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Thus, in the spirit of  “the Beatitudes,” and as pilgrims and strangers on their way to the home of the Father, they should strive to purify their hearts from every tendency and yearning for possession and power.</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15:1)</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E) </a:t>
            </a:r>
            <a:r>
              <a:rPr lang="en-AU" sz="1200" u="sng" kern="1200" dirty="0" smtClean="0">
                <a:solidFill>
                  <a:schemeClr val="tx1"/>
                </a:solidFill>
                <a:latin typeface="+mn-lt"/>
                <a:ea typeface="+mn-ea"/>
                <a:cs typeface="+mn-cs"/>
              </a:rPr>
              <a:t>Evangelisation</a:t>
            </a:r>
            <a:r>
              <a:rPr lang="en-AU" sz="1200" kern="1200" dirty="0" smtClean="0">
                <a:solidFill>
                  <a:schemeClr val="tx1"/>
                </a:solidFill>
                <a:latin typeface="+mn-lt"/>
                <a:ea typeface="+mn-ea"/>
                <a:cs typeface="+mn-cs"/>
              </a:rPr>
              <a:t> – each one of us is called to build a more fraternal and evangelical world.</a:t>
            </a:r>
          </a:p>
          <a:p>
            <a:r>
              <a:rPr lang="en-AU" sz="1200" i="1" kern="1200" dirty="0" smtClean="0">
                <a:solidFill>
                  <a:schemeClr val="tx1"/>
                </a:solidFill>
                <a:latin typeface="+mn-lt"/>
                <a:ea typeface="+mn-ea"/>
                <a:cs typeface="+mn-cs"/>
              </a:rPr>
              <a:t>Rule 14: Secular Franciscans, together with all people of good will, are called to build a more fraternal and evangelical world so that the kingdom of God may be brought about more effectively. Mindful that anyone “who follows Christ, the perfect man, becomes more of a man himself,” let them exercise their responsibilities competently in the Christian spirit of service.</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20:1)</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4</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S) </a:t>
            </a:r>
            <a:r>
              <a:rPr lang="en-AU" sz="1200" u="sng" kern="1200" dirty="0" smtClean="0">
                <a:solidFill>
                  <a:schemeClr val="tx1"/>
                </a:solidFill>
                <a:latin typeface="+mn-lt"/>
                <a:ea typeface="+mn-ea"/>
                <a:cs typeface="+mn-cs"/>
              </a:rPr>
              <a:t>Seeking</a:t>
            </a:r>
            <a:r>
              <a:rPr lang="en-AU" sz="1200" kern="1200" dirty="0" smtClean="0">
                <a:solidFill>
                  <a:schemeClr val="tx1"/>
                </a:solidFill>
                <a:latin typeface="+mn-lt"/>
                <a:ea typeface="+mn-ea"/>
                <a:cs typeface="+mn-cs"/>
              </a:rPr>
              <a:t> those who are the lost and downtrodden of this world.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by being involved in the ‘Society of St Vincent de Paul’ (the founder of the Society of St Vincent de Paul Frederick </a:t>
            </a:r>
            <a:r>
              <a:rPr lang="en-AU" sz="1200" kern="1200" dirty="0" err="1" smtClean="0">
                <a:solidFill>
                  <a:schemeClr val="tx1"/>
                </a:solidFill>
                <a:latin typeface="+mn-lt"/>
                <a:ea typeface="+mn-ea"/>
                <a:cs typeface="+mn-cs"/>
              </a:rPr>
              <a:t>Ozanam</a:t>
            </a:r>
            <a:r>
              <a:rPr lang="en-AU" sz="1200" kern="1200" dirty="0" smtClean="0">
                <a:solidFill>
                  <a:schemeClr val="tx1"/>
                </a:solidFill>
                <a:latin typeface="+mn-lt"/>
                <a:ea typeface="+mn-ea"/>
                <a:cs typeface="+mn-cs"/>
              </a:rPr>
              <a:t> was himself a Third Order Franciscan) and ‘40 Days for Life’.</a:t>
            </a:r>
          </a:p>
          <a:p>
            <a:r>
              <a:rPr lang="en-AU" sz="1200" i="1" kern="1200" dirty="0" smtClean="0">
                <a:solidFill>
                  <a:schemeClr val="tx1"/>
                </a:solidFill>
                <a:latin typeface="+mn-lt"/>
                <a:ea typeface="+mn-ea"/>
                <a:cs typeface="+mn-cs"/>
              </a:rPr>
              <a:t>Rule 13: As the Father sees in every person the features of His Son, the firstborn of many brothers and sisters, so the Secular Franciscans with a gentle and courteous spirit accept all people as a gift of the Lord and an image of Christ.</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 sense of community will make them joyful and ready to place themselves on an equal basis with all people, especially with the lowly for whom they shall strive to create conditions of life worthy of people redeemed by Christ.</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5</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E) </a:t>
            </a:r>
            <a:r>
              <a:rPr lang="en-AU" sz="1200" u="sng" kern="1200" dirty="0" smtClean="0">
                <a:solidFill>
                  <a:schemeClr val="tx1"/>
                </a:solidFill>
                <a:latin typeface="+mn-lt"/>
                <a:ea typeface="+mn-ea"/>
                <a:cs typeface="+mn-cs"/>
              </a:rPr>
              <a:t>Educating</a:t>
            </a:r>
            <a:r>
              <a:rPr lang="en-AU" sz="1200" kern="1200" dirty="0" smtClean="0">
                <a:solidFill>
                  <a:schemeClr val="tx1"/>
                </a:solidFill>
                <a:latin typeface="+mn-lt"/>
                <a:ea typeface="+mn-ea"/>
                <a:cs typeface="+mn-cs"/>
              </a:rPr>
              <a:t> the children that we meet, about the spirit of St Francis and his love of the Lord.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Newton Parish School.</a:t>
            </a:r>
          </a:p>
          <a:p>
            <a:r>
              <a:rPr lang="en-AU" sz="1200" i="1" kern="1200" dirty="0" smtClean="0">
                <a:solidFill>
                  <a:schemeClr val="tx1"/>
                </a:solidFill>
                <a:latin typeface="+mn-lt"/>
                <a:ea typeface="+mn-ea"/>
                <a:cs typeface="+mn-cs"/>
              </a:rPr>
              <a:t>Rule 17. In their family they should cultivate the Franciscan spirit of peace, fidelity and respect for life, striving to make of it a sign of the world already renewed in Christ. By living the grace of matrimony, husbands and wives in particular should bear witness in the world to the love of Christ for His Church. They should joyfully accompany their children on their human and spiritual journey by providing a simple and open Christian education and being attentive to the vocation of each child.  </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 (Also Art. 24.1) </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6</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 </a:t>
            </a:r>
          </a:p>
          <a:p>
            <a:r>
              <a:rPr lang="en-AU" sz="1200" kern="1200" dirty="0" smtClean="0">
                <a:solidFill>
                  <a:schemeClr val="tx1"/>
                </a:solidFill>
                <a:latin typeface="+mn-lt"/>
                <a:ea typeface="+mn-ea"/>
                <a:cs typeface="+mn-cs"/>
              </a:rPr>
              <a:t>N) </a:t>
            </a:r>
            <a:r>
              <a:rPr lang="en-AU" sz="1200" u="sng" kern="1200" dirty="0" smtClean="0">
                <a:solidFill>
                  <a:schemeClr val="tx1"/>
                </a:solidFill>
                <a:latin typeface="+mn-lt"/>
                <a:ea typeface="+mn-ea"/>
                <a:cs typeface="+mn-cs"/>
              </a:rPr>
              <a:t>Noticing</a:t>
            </a:r>
            <a:r>
              <a:rPr lang="en-AU" sz="1200" kern="1200" dirty="0" smtClean="0">
                <a:solidFill>
                  <a:schemeClr val="tx1"/>
                </a:solidFill>
                <a:latin typeface="+mn-lt"/>
                <a:ea typeface="+mn-ea"/>
                <a:cs typeface="+mn-cs"/>
              </a:rPr>
              <a:t> the inequality and injustice around us. Responding in any way we can to bring about equality. </a:t>
            </a:r>
            <a:r>
              <a:rPr lang="en-AU" sz="1200" kern="1200" dirty="0" err="1" smtClean="0">
                <a:solidFill>
                  <a:schemeClr val="tx1"/>
                </a:solidFill>
                <a:latin typeface="+mn-lt"/>
                <a:ea typeface="+mn-ea"/>
                <a:cs typeface="+mn-cs"/>
              </a:rPr>
              <a:t>eg</a:t>
            </a:r>
            <a:r>
              <a:rPr lang="en-AU" sz="1200" kern="1200" dirty="0" smtClean="0">
                <a:solidFill>
                  <a:schemeClr val="tx1"/>
                </a:solidFill>
                <a:latin typeface="+mn-lt"/>
                <a:ea typeface="+mn-ea"/>
                <a:cs typeface="+mn-cs"/>
              </a:rPr>
              <a:t> Franciscan calendar/prayer cards are sent to our State Politicians and local Councillors. </a:t>
            </a:r>
          </a:p>
          <a:p>
            <a:r>
              <a:rPr lang="en-AU" sz="1200" i="1" kern="1200" dirty="0" smtClean="0">
                <a:solidFill>
                  <a:schemeClr val="tx1"/>
                </a:solidFill>
                <a:latin typeface="+mn-lt"/>
                <a:ea typeface="+mn-ea"/>
                <a:cs typeface="+mn-cs"/>
              </a:rPr>
              <a:t>Rule 15: Let them individually and collectively be in the forefront in promoting justice by the testimony of their human lives and their courageous initiatives. Especially in the field of public life, they should make definite choices in harmony with their faith.</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22)</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C) </a:t>
            </a:r>
            <a:r>
              <a:rPr lang="en-AU" sz="1200" u="sng" kern="1200" dirty="0" smtClean="0">
                <a:solidFill>
                  <a:schemeClr val="tx1"/>
                </a:solidFill>
                <a:latin typeface="+mn-lt"/>
                <a:ea typeface="+mn-ea"/>
                <a:cs typeface="+mn-cs"/>
              </a:rPr>
              <a:t>Charism</a:t>
            </a:r>
            <a:r>
              <a:rPr lang="en-AU" sz="1200" kern="1200" dirty="0" smtClean="0">
                <a:solidFill>
                  <a:schemeClr val="tx1"/>
                </a:solidFill>
                <a:latin typeface="+mn-lt"/>
                <a:ea typeface="+mn-ea"/>
                <a:cs typeface="+mn-cs"/>
              </a:rPr>
              <a:t> of Christ giving His love, peace and joy to the world, that only He can give. We must allow Him to work in us to spread this to the world.</a:t>
            </a:r>
          </a:p>
          <a:p>
            <a:r>
              <a:rPr lang="en-AU" sz="1200" i="1" kern="1200" dirty="0" smtClean="0">
                <a:solidFill>
                  <a:schemeClr val="tx1"/>
                </a:solidFill>
                <a:latin typeface="+mn-lt"/>
                <a:ea typeface="+mn-ea"/>
                <a:cs typeface="+mn-cs"/>
              </a:rPr>
              <a:t>Rule 19: Mindful that they are bearers of peace which must be built up unceasingly, they should seek out ways of unity and fraternal harmony through dialogue, trusting in the presence of the Divine Seed in everyone and in the transforming power of love and pardon.</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Messengers of perfect joy in every circumstance, they should strive to bring joy and hope to others.</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Since they are immersed in the resurrection of Christ which gives true meaning to Sister Death, let them serenely tend toward the ultimate encounter with the Father. </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23)</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E) </a:t>
            </a:r>
            <a:r>
              <a:rPr lang="en-AU" sz="1200" u="sng" kern="1200" dirty="0" smtClean="0">
                <a:solidFill>
                  <a:schemeClr val="tx1"/>
                </a:solidFill>
                <a:latin typeface="+mn-lt"/>
                <a:ea typeface="+mn-ea"/>
                <a:cs typeface="+mn-cs"/>
              </a:rPr>
              <a:t>Eucharist</a:t>
            </a:r>
            <a:r>
              <a:rPr lang="en-AU" sz="1200" kern="1200" dirty="0" smtClean="0">
                <a:solidFill>
                  <a:schemeClr val="tx1"/>
                </a:solidFill>
                <a:latin typeface="+mn-lt"/>
                <a:ea typeface="+mn-ea"/>
                <a:cs typeface="+mn-cs"/>
              </a:rPr>
              <a:t> is to be the centre of our lives as it was for St Francis. It gives us the strength, trust and hope to reach out to others. We are united to our Christ and become one body.</a:t>
            </a:r>
          </a:p>
          <a:p>
            <a:r>
              <a:rPr lang="en-AU" sz="1200" i="1" kern="1200" dirty="0" smtClean="0">
                <a:solidFill>
                  <a:schemeClr val="tx1"/>
                </a:solidFill>
                <a:latin typeface="+mn-lt"/>
                <a:ea typeface="+mn-ea"/>
                <a:cs typeface="+mn-cs"/>
              </a:rPr>
              <a:t>Rule 8: As Jesus was the true worshipper of the Father, so let prayer and contemplation be the soul of all they are and do.</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Let them participate in the sacramental life of the Church, above all the Eucharist. Let them join in liturgical prayer in one of the forms proposed by the Church, reliving the mysteries of the life of Christ</a:t>
            </a:r>
            <a:r>
              <a:rPr lang="en-AU" sz="1200" kern="1200" dirty="0" smtClean="0">
                <a:solidFill>
                  <a:schemeClr val="tx1"/>
                </a:solidFill>
                <a:latin typeface="+mn-lt"/>
                <a:ea typeface="+mn-ea"/>
                <a:cs typeface="+mn-cs"/>
              </a:rPr>
              <a:t>.</a:t>
            </a:r>
          </a:p>
          <a:p>
            <a:r>
              <a:rPr lang="en-AU" sz="1200" i="1" kern="1200" dirty="0" smtClean="0">
                <a:solidFill>
                  <a:schemeClr val="tx1"/>
                </a:solidFill>
                <a:latin typeface="+mn-lt"/>
                <a:ea typeface="+mn-ea"/>
                <a:cs typeface="+mn-cs"/>
              </a:rPr>
              <a:t>(Also Art 14:1-5)</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W) </a:t>
            </a:r>
            <a:r>
              <a:rPr lang="en-AU" sz="1200" u="sng" kern="1200" dirty="0" smtClean="0">
                <a:solidFill>
                  <a:schemeClr val="tx1"/>
                </a:solidFill>
                <a:latin typeface="+mn-lt"/>
                <a:ea typeface="+mn-ea"/>
                <a:cs typeface="+mn-cs"/>
              </a:rPr>
              <a:t>Wonder</a:t>
            </a:r>
            <a:r>
              <a:rPr lang="en-AU" sz="1200" kern="1200" dirty="0" smtClean="0">
                <a:solidFill>
                  <a:schemeClr val="tx1"/>
                </a:solidFill>
                <a:latin typeface="+mn-lt"/>
                <a:ea typeface="+mn-ea"/>
                <a:cs typeface="+mn-cs"/>
              </a:rPr>
              <a:t> at the gift of Himself that our loving Lord gave on the Cross to bring each one of us to freedom. Each one of us is also asked to willingly endure suffering, insults and humiliation in our lives with patience. EG our daily crosses or hardships or illnesses.</a:t>
            </a:r>
          </a:p>
          <a:p>
            <a:r>
              <a:rPr lang="en-AU" sz="1200" i="1" kern="1200" dirty="0" smtClean="0">
                <a:solidFill>
                  <a:schemeClr val="tx1"/>
                </a:solidFill>
                <a:latin typeface="+mn-lt"/>
                <a:ea typeface="+mn-ea"/>
                <a:cs typeface="+mn-cs"/>
              </a:rPr>
              <a:t>Rule 10: United themselves to the redemptive obedience of Jesus, who placed His will into the Father’s hands, let them faithfully fulfil the duties proper to their various circumstances of life. Let them also follow the poor and crucified Christ, witness to Him even in difficulties and persecutions.</a:t>
            </a:r>
            <a:endParaRPr lang="en-AU" sz="1200" kern="1200" dirty="0" smtClean="0">
              <a:solidFill>
                <a:schemeClr val="tx1"/>
              </a:solidFill>
              <a:latin typeface="+mn-lt"/>
              <a:ea typeface="+mn-ea"/>
              <a:cs typeface="+mn-cs"/>
            </a:endParaRPr>
          </a:p>
          <a:p>
            <a:r>
              <a:rPr lang="en-AU" sz="1200" i="1" kern="1200" dirty="0" smtClean="0">
                <a:solidFill>
                  <a:schemeClr val="tx1"/>
                </a:solidFill>
                <a:latin typeface="+mn-lt"/>
                <a:ea typeface="+mn-ea"/>
                <a:cs typeface="+mn-cs"/>
              </a:rPr>
              <a:t>(Also Art 10)</a:t>
            </a:r>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175B5BCA-183E-4F9A-8553-5D39FD8C08B7}" type="slidenum">
              <a:rPr lang="en-AU" smtClean="0"/>
              <a:t>11</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004DAF9-ABB9-41F2-A81F-DFDFE343BC69}" type="datetimeFigureOut">
              <a:rPr lang="en-AU" smtClean="0"/>
              <a:pPr/>
              <a:t>2/06/2011</a:t>
            </a:fld>
            <a:endParaRPr lang="en-AU"/>
          </a:p>
        </p:txBody>
      </p:sp>
      <p:sp>
        <p:nvSpPr>
          <p:cNvPr id="2" name="Footer Placeholder 1"/>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a:xfrm>
            <a:off x="8229600" y="6473952"/>
            <a:ext cx="758952" cy="246888"/>
          </a:xfrm>
        </p:spPr>
        <p:txBody>
          <a:bodyPr/>
          <a:lstStyle/>
          <a:p>
            <a:fld id="{9CC7DD21-B179-447C-A752-7FA46D927213}"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04DAF9-ABB9-41F2-A81F-DFDFE343BC69}" type="datetimeFigureOut">
              <a:rPr lang="en-AU" smtClean="0"/>
              <a:pPr/>
              <a:t>2/06/2011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04DAF9-ABB9-41F2-A81F-DFDFE343BC69}" type="datetimeFigureOut">
              <a:rPr lang="en-AU" smtClean="0"/>
              <a:pPr/>
              <a:t>2/06/2011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04DAF9-ABB9-41F2-A81F-DFDFE343BC69}" type="datetimeFigureOut">
              <a:rPr lang="en-AU" smtClean="0"/>
              <a:pPr/>
              <a:t>2/06/2011</a:t>
            </a:fld>
            <a:endParaRPr lang="en-AU"/>
          </a:p>
        </p:txBody>
      </p:sp>
      <p:sp>
        <p:nvSpPr>
          <p:cNvPr id="19" name="Footer Placeholder 18"/>
          <p:cNvSpPr>
            <a:spLocks noGrp="1"/>
          </p:cNvSpPr>
          <p:nvPr>
            <p:ph type="ftr" sz="quarter" idx="11"/>
          </p:nvPr>
        </p:nvSpPr>
        <p:spPr>
          <a:xfrm>
            <a:off x="3581400" y="76200"/>
            <a:ext cx="2895600" cy="288925"/>
          </a:xfrm>
        </p:spPr>
        <p:txBody>
          <a:bodyPr/>
          <a:lstStyle/>
          <a:p>
            <a:endParaRPr lang="en-AU"/>
          </a:p>
        </p:txBody>
      </p:sp>
      <p:sp>
        <p:nvSpPr>
          <p:cNvPr id="16" name="Slide Number Placeholder 15"/>
          <p:cNvSpPr>
            <a:spLocks noGrp="1"/>
          </p:cNvSpPr>
          <p:nvPr>
            <p:ph type="sldNum" sz="quarter" idx="12"/>
          </p:nvPr>
        </p:nvSpPr>
        <p:spPr>
          <a:xfrm>
            <a:off x="8229600" y="6473952"/>
            <a:ext cx="758952" cy="246888"/>
          </a:xfrm>
        </p:spPr>
        <p:txBody>
          <a:bodyPr/>
          <a:lstStyle/>
          <a:p>
            <a:fld id="{9CC7DD21-B179-447C-A752-7FA46D927213}"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004DAF9-ABB9-41F2-A81F-DFDFE343BC69}" type="datetimeFigureOut">
              <a:rPr lang="en-AU" smtClean="0"/>
              <a:pPr/>
              <a:t>2/06/2011</a:t>
            </a:fld>
            <a:endParaRPr lang="en-AU"/>
          </a:p>
        </p:txBody>
      </p:sp>
      <p:sp>
        <p:nvSpPr>
          <p:cNvPr id="11" name="Footer Placeholder 10"/>
          <p:cNvSpPr>
            <a:spLocks noGrp="1"/>
          </p:cNvSpPr>
          <p:nvPr>
            <p:ph type="ftr" sz="quarter" idx="11"/>
          </p:nvPr>
        </p:nvSpPr>
        <p:spPr/>
        <p:txBody>
          <a:bodyPr/>
          <a:lstStyle/>
          <a:p>
            <a:endParaRPr lang="en-AU"/>
          </a:p>
        </p:txBody>
      </p:sp>
      <p:sp>
        <p:nvSpPr>
          <p:cNvPr id="16" name="Slide Number Placeholder 15"/>
          <p:cNvSpPr>
            <a:spLocks noGrp="1"/>
          </p:cNvSpPr>
          <p:nvPr>
            <p:ph type="sldNum" sz="quarter" idx="12"/>
          </p:nvPr>
        </p:nvSpPr>
        <p:spPr/>
        <p:txBody>
          <a:bodyPr/>
          <a:lstStyle/>
          <a:p>
            <a:fld id="{9CC7DD21-B179-447C-A752-7FA46D927213}" type="slidenum">
              <a:rPr lang="en-AU" smtClean="0"/>
              <a:pPr/>
              <a:t>‹#›</a:t>
            </a:fld>
            <a:endParaRPr lang="en-AU"/>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004DAF9-ABB9-41F2-A81F-DFDFE343BC69}" type="datetimeFigureOut">
              <a:rPr lang="en-AU" smtClean="0"/>
              <a:pPr/>
              <a:t>2/06/2011</a:t>
            </a:fld>
            <a:endParaRPr lang="en-AU"/>
          </a:p>
        </p:txBody>
      </p:sp>
      <p:sp>
        <p:nvSpPr>
          <p:cNvPr id="10" name="Footer Placeholder 9"/>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004DAF9-ABB9-41F2-A81F-DFDFE343BC69}" type="datetimeFigureOut">
              <a:rPr lang="en-AU" smtClean="0"/>
              <a:pPr/>
              <a:t>2/06/2011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229600" y="6477000"/>
            <a:ext cx="762000" cy="246888"/>
          </a:xfrm>
        </p:spPr>
        <p:txBody>
          <a:bodyPr/>
          <a:lstStyle/>
          <a:p>
            <a:fld id="{9CC7DD21-B179-447C-A752-7FA46D927213}" type="slidenum">
              <a:rPr lang="en-AU" smtClean="0"/>
              <a:pPr/>
              <a:t>‹#›</a:t>
            </a:fld>
            <a:endParaRPr lang="en-AU"/>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004DAF9-ABB9-41F2-A81F-DFDFE343BC69}" type="datetimeFigureOut">
              <a:rPr lang="en-AU" smtClean="0"/>
              <a:pPr/>
              <a:t>2/06/2011</a:t>
            </a:fld>
            <a:endParaRPr lang="en-AU"/>
          </a:p>
        </p:txBody>
      </p:sp>
      <p:sp>
        <p:nvSpPr>
          <p:cNvPr id="21" name="Footer Placeholder 20"/>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004DAF9-ABB9-41F2-A81F-DFDFE343BC69}" type="datetimeFigureOut">
              <a:rPr lang="en-AU" smtClean="0"/>
              <a:pPr/>
              <a:t>2/06/2011</a:t>
            </a:fld>
            <a:endParaRPr lang="en-AU"/>
          </a:p>
        </p:txBody>
      </p:sp>
      <p:sp>
        <p:nvSpPr>
          <p:cNvPr id="24" name="Footer Placeholder 23"/>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004DAF9-ABB9-41F2-A81F-DFDFE343BC69}" type="datetimeFigureOut">
              <a:rPr lang="en-AU" smtClean="0"/>
              <a:pPr/>
              <a:t>2/06/2011</a:t>
            </a:fld>
            <a:endParaRPr lang="en-AU"/>
          </a:p>
        </p:txBody>
      </p:sp>
      <p:sp>
        <p:nvSpPr>
          <p:cNvPr id="29" name="Footer Placeholder 28"/>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CC7DD21-B179-447C-A752-7FA46D927213}"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004DAF9-ABB9-41F2-A81F-DFDFE343BC69}" type="datetimeFigureOut">
              <a:rPr lang="en-AU" smtClean="0"/>
              <a:pPr/>
              <a:t>2/06/2011</a:t>
            </a:fld>
            <a:endParaRPr lang="en-AU"/>
          </a:p>
        </p:txBody>
      </p:sp>
      <p:sp>
        <p:nvSpPr>
          <p:cNvPr id="5" name="Footer Placeholder 4"/>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9CC7DD21-B179-447C-A752-7FA46D927213}" type="slidenum">
              <a:rPr lang="en-AU" smtClean="0"/>
              <a:pPr/>
              <a:t>‹#›</a:t>
            </a:fld>
            <a:endParaRPr lang="en-AU"/>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004DAF9-ABB9-41F2-A81F-DFDFE343BC69}" type="datetimeFigureOut">
              <a:rPr lang="en-AU" smtClean="0"/>
              <a:pPr/>
              <a:t>2/06/2011</a:t>
            </a:fld>
            <a:endParaRPr lang="en-AU"/>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C7DD21-B179-447C-A752-7FA46D927213}" type="slidenum">
              <a:rPr lang="en-AU" smtClean="0"/>
              <a:pPr/>
              <a:t>‹#›</a:t>
            </a:fld>
            <a:endParaRPr lang="en-A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1484784"/>
          </a:xfrm>
        </p:spPr>
        <p:txBody>
          <a:bodyPr>
            <a:noAutofit/>
          </a:bodyPr>
          <a:lstStyle/>
          <a:p>
            <a:pPr algn="ctr"/>
            <a:r>
              <a:rPr lang="en-AU" sz="6600" dirty="0" smtClean="0">
                <a:solidFill>
                  <a:schemeClr val="tx2">
                    <a:lumMod val="75000"/>
                  </a:schemeClr>
                </a:solidFill>
                <a:latin typeface="Baskerville Old Face" pitchFamily="18" charset="0"/>
              </a:rPr>
              <a:t>Presence in the World</a:t>
            </a:r>
            <a:endParaRPr lang="en-AU" sz="6600" dirty="0">
              <a:solidFill>
                <a:schemeClr val="tx2">
                  <a:lumMod val="75000"/>
                </a:schemeClr>
              </a:solidFill>
              <a:latin typeface="Baskerville Old Face" pitchFamily="18" charset="0"/>
            </a:endParaRPr>
          </a:p>
        </p:txBody>
      </p:sp>
      <p:sp>
        <p:nvSpPr>
          <p:cNvPr id="3" name="Subtitle 2"/>
          <p:cNvSpPr>
            <a:spLocks noGrp="1"/>
          </p:cNvSpPr>
          <p:nvPr>
            <p:ph type="subTitle" idx="1"/>
          </p:nvPr>
        </p:nvSpPr>
        <p:spPr>
          <a:xfrm>
            <a:off x="683568" y="1052736"/>
            <a:ext cx="7848872" cy="5472608"/>
          </a:xfrm>
        </p:spPr>
        <p:txBody>
          <a:bodyPr>
            <a:scene3d>
              <a:camera prst="orthographicFront"/>
              <a:lightRig rig="threePt" dir="t"/>
            </a:scene3d>
            <a:sp3d>
              <a:bevelT w="12700"/>
              <a:bevelB w="12700"/>
            </a:sp3d>
          </a:bodyPr>
          <a:lstStyle/>
          <a:p>
            <a:endParaRPr lang="en-AU" dirty="0"/>
          </a:p>
        </p:txBody>
      </p:sp>
      <p:pic>
        <p:nvPicPr>
          <p:cNvPr id="4" name="Picture 3" descr="untitled.bmp"/>
          <p:cNvPicPr>
            <a:picLocks noChangeAspect="1"/>
          </p:cNvPicPr>
          <p:nvPr/>
        </p:nvPicPr>
        <p:blipFill>
          <a:blip r:embed="rId2" cstate="print">
            <a:clrChange>
              <a:clrFrom>
                <a:srgbClr val="FFFFFF"/>
              </a:clrFrom>
              <a:clrTo>
                <a:srgbClr val="FFFFFF">
                  <a:alpha val="0"/>
                </a:srgbClr>
              </a:clrTo>
            </a:clrChange>
          </a:blip>
          <a:stretch>
            <a:fillRect/>
          </a:stretch>
        </p:blipFill>
        <p:spPr>
          <a:xfrm>
            <a:off x="1763688" y="1628800"/>
            <a:ext cx="5832648" cy="4896544"/>
          </a:xfrm>
          <a:prstGeom prst="ellipse">
            <a:avLst/>
          </a:prstGeom>
          <a:ln>
            <a:noFill/>
          </a:ln>
          <a:effectLst>
            <a:softEdge rad="112500"/>
          </a:effectLst>
        </p:spPr>
      </p:pic>
      <p:pic>
        <p:nvPicPr>
          <p:cNvPr id="6" name="Picture 5" descr="Tau and Dov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995936" y="3140968"/>
            <a:ext cx="1663700" cy="2002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par>
                          <p:cTn id="10" fill="hold">
                            <p:stCondLst>
                              <p:cond delay="3000"/>
                            </p:stCondLst>
                            <p:childTnLst>
                              <p:par>
                                <p:cTn id="11" presetID="53"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ppt_w</p:attrName>
                                        </p:attrNameLst>
                                      </p:cBhvr>
                                      <p:tavLst>
                                        <p:tav tm="0">
                                          <p:val>
                                            <p:fltVal val="0"/>
                                          </p:val>
                                        </p:tav>
                                        <p:tav tm="100000">
                                          <p:val>
                                            <p:strVal val="#ppt_w"/>
                                          </p:val>
                                        </p:tav>
                                      </p:tavLst>
                                    </p:anim>
                                    <p:anim calcmode="lin" valueType="num">
                                      <p:cBhvr>
                                        <p:cTn id="14" dur="3000" fill="hold"/>
                                        <p:tgtEl>
                                          <p:spTgt spid="4"/>
                                        </p:tgtEl>
                                        <p:attrNameLst>
                                          <p:attrName>ppt_h</p:attrName>
                                        </p:attrNameLst>
                                      </p:cBhvr>
                                      <p:tavLst>
                                        <p:tav tm="0">
                                          <p:val>
                                            <p:fltVal val="0"/>
                                          </p:val>
                                        </p:tav>
                                        <p:tav tm="100000">
                                          <p:val>
                                            <p:strVal val="#ppt_h"/>
                                          </p:val>
                                        </p:tav>
                                      </p:tavLst>
                                    </p:anim>
                                    <p:animEffect transition="in" filter="fade">
                                      <p:cBhvr>
                                        <p:cTn id="15" dur="3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6"/>
            <a:ext cx="8686800" cy="5747469"/>
          </a:xfrm>
        </p:spPr>
        <p:txBody>
          <a:bodyPr>
            <a:normAutofit fontScale="92500"/>
          </a:bodyPr>
          <a:lstStyle/>
          <a:p>
            <a:pPr>
              <a:buNone/>
            </a:pPr>
            <a:endParaRPr lang="en-AU" dirty="0" smtClean="0"/>
          </a:p>
          <a:p>
            <a:pPr>
              <a:buNone/>
            </a:pPr>
            <a:endParaRPr lang="en-AU" dirty="0" smtClean="0">
              <a:latin typeface="Baskerville Old Face" pitchFamily="18" charset="0"/>
            </a:endParaRPr>
          </a:p>
          <a:p>
            <a:pPr>
              <a:buNone/>
            </a:pPr>
            <a:r>
              <a:rPr lang="en-AU" sz="20000" dirty="0" smtClean="0">
                <a:latin typeface="Baskerville Old Face" pitchFamily="18" charset="0"/>
              </a:rPr>
              <a:t>IN THE</a:t>
            </a:r>
          </a:p>
          <a:p>
            <a:pPr>
              <a:buNone/>
            </a:pPr>
            <a:endParaRPr lang="en-AU" sz="2200" dirty="0">
              <a:latin typeface="Baskerville Old Fac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fontScale="62500" lnSpcReduction="20000"/>
          </a:bodyPr>
          <a:lstStyle/>
          <a:p>
            <a:pPr>
              <a:buNone/>
            </a:pPr>
            <a:endParaRPr lang="en-AU" dirty="0" smtClean="0"/>
          </a:p>
          <a:p>
            <a:pPr>
              <a:buNone/>
            </a:pPr>
            <a:r>
              <a:rPr lang="en-AU" sz="20000" dirty="0" smtClean="0">
                <a:latin typeface="Baskerville Old Face" pitchFamily="18" charset="0"/>
              </a:rPr>
              <a:t>W</a:t>
            </a:r>
            <a:r>
              <a:rPr lang="en-AU" sz="10400" dirty="0" smtClean="0">
                <a:latin typeface="Baskerville Old Face" pitchFamily="18" charset="0"/>
              </a:rPr>
              <a:t>onder: </a:t>
            </a:r>
          </a:p>
          <a:p>
            <a:pPr>
              <a:buNone/>
            </a:pPr>
            <a:r>
              <a:rPr lang="en-AU" sz="10400" dirty="0" smtClean="0">
                <a:latin typeface="Baskerville Old Face" pitchFamily="18" charset="0"/>
              </a:rPr>
              <a:t>          </a:t>
            </a:r>
            <a:r>
              <a:rPr lang="en-AU" sz="12400" dirty="0" smtClean="0">
                <a:latin typeface="Baskerville Old Face" pitchFamily="18" charset="0"/>
              </a:rPr>
              <a:t>at the gift of  					Himself</a:t>
            </a: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2800" dirty="0" smtClean="0">
                <a:latin typeface="Baskerville Old Face" pitchFamily="18" charset="0"/>
              </a:rPr>
              <a:t>Rule 10</a:t>
            </a:r>
          </a:p>
          <a:p>
            <a:pPr>
              <a:buNone/>
            </a:pPr>
            <a:r>
              <a:rPr lang="en-AU" sz="2800" dirty="0" smtClean="0">
                <a:latin typeface="Baskerville Old Face" pitchFamily="18" charset="0"/>
              </a:rPr>
              <a:t>Art. 10 GC</a:t>
            </a:r>
          </a:p>
          <a:p>
            <a:pPr>
              <a:buNone/>
            </a:pPr>
            <a:endParaRPr lang="en-AU" sz="9600" dirty="0" smtClean="0">
              <a:latin typeface="Baskerville Old Face" pitchFamily="18" charset="0"/>
            </a:endParaRPr>
          </a:p>
        </p:txBody>
      </p:sp>
      <p:pic>
        <p:nvPicPr>
          <p:cNvPr id="4" name="Picture 3" descr="LastSupper.jpg"/>
          <p:cNvPicPr>
            <a:picLocks noChangeAspect="1"/>
          </p:cNvPicPr>
          <p:nvPr/>
        </p:nvPicPr>
        <p:blipFill>
          <a:blip r:embed="rId3" cstate="print"/>
          <a:stretch>
            <a:fillRect/>
          </a:stretch>
        </p:blipFill>
        <p:spPr>
          <a:xfrm>
            <a:off x="2627784" y="3356992"/>
            <a:ext cx="3772786" cy="306255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8)">
                                      <p:cBhvr>
                                        <p:cTn id="7" dur="1000"/>
                                        <p:tgtEl>
                                          <p:spTgt spid="3">
                                            <p:txEl>
                                              <p:pRg st="1" end="1"/>
                                            </p:txEl>
                                          </p:spTgt>
                                        </p:tgtEl>
                                      </p:cBhvr>
                                    </p:animEffect>
                                  </p:childTnLst>
                                </p:cTn>
                              </p:par>
                            </p:childTnLst>
                          </p:cTn>
                        </p:par>
                        <p:par>
                          <p:cTn id="8" fill="hold">
                            <p:stCondLst>
                              <p:cond delay="1000"/>
                            </p:stCondLst>
                            <p:childTnLst>
                              <p:par>
                                <p:cTn id="9" presetID="21"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heel(8)">
                                      <p:cBhvr>
                                        <p:cTn id="11" dur="1000"/>
                                        <p:tgtEl>
                                          <p:spTgt spid="3">
                                            <p:txEl>
                                              <p:pRg st="2" end="2"/>
                                            </p:txEl>
                                          </p:spTgt>
                                        </p:tgtEl>
                                      </p:cBhvr>
                                    </p:animEffect>
                                  </p:childTnLst>
                                </p:cTn>
                              </p:par>
                            </p:childTnLst>
                          </p:cTn>
                        </p:par>
                        <p:par>
                          <p:cTn id="12" fill="hold">
                            <p:stCondLst>
                              <p:cond delay="2000"/>
                            </p:stCondLst>
                            <p:childTnLst>
                              <p:par>
                                <p:cTn id="13" presetID="8" presetClass="entr" presetSubtype="16" fill="hold" nodeType="afterEffect">
                                  <p:stCondLst>
                                    <p:cond delay="0"/>
                                  </p:stCondLst>
                                  <p:iterate type="lt">
                                    <p:tmPct val="0"/>
                                  </p:iterate>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amond(in)">
                                      <p:cBhvr>
                                        <p:cTn id="15" dur="2000"/>
                                        <p:tgtEl>
                                          <p:spTgt spid="3">
                                            <p:txEl>
                                              <p:pRg st="5" end="5"/>
                                            </p:txEl>
                                          </p:spTgt>
                                        </p:tgtEl>
                                      </p:cBhvr>
                                    </p:animEffect>
                                  </p:childTnLst>
                                </p:cTn>
                              </p:par>
                              <p:par>
                                <p:cTn id="16" presetID="8" presetClass="entr" presetSubtype="16" fill="hold" nodeType="withEffect">
                                  <p:stCondLst>
                                    <p:cond delay="0"/>
                                  </p:stCondLst>
                                  <p:iterate type="lt">
                                    <p:tmPct val="0"/>
                                  </p:iterate>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amond(in)">
                                      <p:cBhvr>
                                        <p:cTn id="18" dur="2000"/>
                                        <p:tgtEl>
                                          <p:spTgt spid="3">
                                            <p:txEl>
                                              <p:pRg st="6" end="6"/>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0"/>
                                        <p:tgtEl>
                                          <p:spTgt spid="4"/>
                                        </p:tgtEl>
                                      </p:cBhvr>
                                    </p:animEffect>
                                  </p:childTnLst>
                                </p:cTn>
                              </p:par>
                              <p:par>
                                <p:cTn id="23" presetID="10" presetClass="exit" presetSubtype="0" fill="hold" grpId="0" nodeType="withEffect">
                                  <p:stCondLst>
                                    <p:cond delay="0"/>
                                  </p:stCondLst>
                                  <p:childTnLst>
                                    <p:animEffect transition="out" filter="fade">
                                      <p:cBhvr>
                                        <p:cTn id="24" dur="2000"/>
                                        <p:tgtEl>
                                          <p:spTgt spid="3">
                                            <p:txEl>
                                              <p:pRg st="1" end="1"/>
                                            </p:txEl>
                                          </p:spTgt>
                                        </p:tgtEl>
                                      </p:cBhvr>
                                    </p:animEffect>
                                    <p:set>
                                      <p:cBhvr>
                                        <p:cTn id="25" dur="1" fill="hold">
                                          <p:stCondLst>
                                            <p:cond delay="1999"/>
                                          </p:stCondLst>
                                        </p:cTn>
                                        <p:tgtEl>
                                          <p:spTgt spid="3">
                                            <p:txEl>
                                              <p:pRg st="1" end="1"/>
                                            </p:txEl>
                                          </p:spTgt>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2000"/>
                                        <p:tgtEl>
                                          <p:spTgt spid="3">
                                            <p:txEl>
                                              <p:pRg st="2" end="2"/>
                                            </p:txEl>
                                          </p:spTgt>
                                        </p:tgtEl>
                                      </p:cBhvr>
                                    </p:animEffect>
                                    <p:set>
                                      <p:cBhvr>
                                        <p:cTn id="28" dur="1" fill="hold">
                                          <p:stCondLst>
                                            <p:cond delay="1999"/>
                                          </p:stCondLst>
                                        </p:cTn>
                                        <p:tgtEl>
                                          <p:spTgt spid="3">
                                            <p:txEl>
                                              <p:pRg st="2" end="2"/>
                                            </p:txEl>
                                          </p:spTgt>
                                        </p:tgtEl>
                                        <p:attrNameLst>
                                          <p:attrName>style.visibility</p:attrName>
                                        </p:attrNameLst>
                                      </p:cBhvr>
                                      <p:to>
                                        <p:strVal val="hidden"/>
                                      </p:to>
                                    </p:set>
                                  </p:childTnLst>
                                </p:cTn>
                              </p:par>
                              <p:par>
                                <p:cTn id="29" presetID="10" presetClass="exit" presetSubtype="0" fill="hold" grpId="0" nodeType="withEffect">
                                  <p:stCondLst>
                                    <p:cond delay="0"/>
                                  </p:stCondLst>
                                  <p:iterate type="lt">
                                    <p:tmPct val="0"/>
                                  </p:iterate>
                                  <p:childTnLst>
                                    <p:animEffect transition="out" filter="fade">
                                      <p:cBhvr>
                                        <p:cTn id="30" dur="2000"/>
                                        <p:tgtEl>
                                          <p:spTgt spid="3">
                                            <p:txEl>
                                              <p:pRg st="5" end="5"/>
                                            </p:txEl>
                                          </p:spTgt>
                                        </p:tgtEl>
                                      </p:cBhvr>
                                    </p:animEffect>
                                    <p:set>
                                      <p:cBhvr>
                                        <p:cTn id="31" dur="1" fill="hold">
                                          <p:stCondLst>
                                            <p:cond delay="1999"/>
                                          </p:stCondLst>
                                        </p:cTn>
                                        <p:tgtEl>
                                          <p:spTgt spid="3">
                                            <p:txEl>
                                              <p:pRg st="5" end="5"/>
                                            </p:txEl>
                                          </p:spTgt>
                                        </p:tgtEl>
                                        <p:attrNameLst>
                                          <p:attrName>style.visibility</p:attrName>
                                        </p:attrNameLst>
                                      </p:cBhvr>
                                      <p:to>
                                        <p:strVal val="hidden"/>
                                      </p:to>
                                    </p:set>
                                  </p:childTnLst>
                                </p:cTn>
                              </p:par>
                              <p:par>
                                <p:cTn id="32" presetID="10" presetClass="exit" presetSubtype="0" fill="hold" grpId="0" nodeType="withEffect">
                                  <p:stCondLst>
                                    <p:cond delay="0"/>
                                  </p:stCondLst>
                                  <p:iterate type="lt">
                                    <p:tmPct val="0"/>
                                  </p:iterate>
                                  <p:childTnLst>
                                    <p:animEffect transition="out" filter="fade">
                                      <p:cBhvr>
                                        <p:cTn id="33" dur="2000"/>
                                        <p:tgtEl>
                                          <p:spTgt spid="3">
                                            <p:txEl>
                                              <p:pRg st="6" end="6"/>
                                            </p:txEl>
                                          </p:spTgt>
                                        </p:tgtEl>
                                      </p:cBhvr>
                                    </p:animEffect>
                                    <p:set>
                                      <p:cBhvr>
                                        <p:cTn id="34"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6336704"/>
          </a:xfrm>
        </p:spPr>
        <p:txBody>
          <a:bodyPr>
            <a:normAutofit lnSpcReduction="10000"/>
          </a:bodyPr>
          <a:lstStyle/>
          <a:p>
            <a:pPr>
              <a:buNone/>
            </a:pPr>
            <a:r>
              <a:rPr lang="en-AU" sz="20000" dirty="0" smtClean="0">
                <a:latin typeface="Baskerville Old Face" pitchFamily="18" charset="0"/>
              </a:rPr>
              <a:t>O</a:t>
            </a:r>
            <a:r>
              <a:rPr lang="en-AU" sz="9600" dirty="0" smtClean="0">
                <a:latin typeface="Baskerville Old Face" pitchFamily="18" charset="0"/>
              </a:rPr>
              <a:t>rder: </a:t>
            </a:r>
            <a:r>
              <a:rPr lang="en-AU" sz="2800" dirty="0" smtClean="0">
                <a:latin typeface="Baskerville Old Face" pitchFamily="18" charset="0"/>
              </a:rPr>
              <a:t> </a:t>
            </a:r>
          </a:p>
          <a:p>
            <a:pPr algn="ctr">
              <a:buNone/>
            </a:pPr>
            <a:r>
              <a:rPr lang="en-AU" sz="2800" dirty="0" smtClean="0">
                <a:latin typeface="Baskerville Old Face" pitchFamily="18" charset="0"/>
              </a:rPr>
              <a:t>        </a:t>
            </a:r>
          </a:p>
          <a:p>
            <a:pPr algn="ctr">
              <a:buNone/>
            </a:pPr>
            <a:r>
              <a:rPr lang="en-AU" sz="9600" dirty="0" smtClean="0">
                <a:latin typeface="Baskerville Old Face" pitchFamily="18" charset="0"/>
              </a:rPr>
              <a:t> we are an Order</a:t>
            </a:r>
          </a:p>
          <a:p>
            <a:pPr>
              <a:buNone/>
            </a:pPr>
            <a:endParaRPr lang="en-AU" sz="2800" dirty="0" smtClean="0">
              <a:latin typeface="Baskerville Old Face" pitchFamily="18" charset="0"/>
            </a:endParaRPr>
          </a:p>
          <a:p>
            <a:pPr>
              <a:buNone/>
            </a:pPr>
            <a:r>
              <a:rPr lang="en-AU" sz="2800" dirty="0" smtClean="0">
                <a:latin typeface="Baskerville Old Face" pitchFamily="18" charset="0"/>
              </a:rPr>
              <a:t>Rule </a:t>
            </a:r>
            <a:r>
              <a:rPr lang="en-AU" sz="2800" dirty="0" smtClean="0">
                <a:latin typeface="Baskerville Old Face" pitchFamily="18" charset="0"/>
              </a:rPr>
              <a:t>13</a:t>
            </a:r>
            <a:endParaRPr lang="en-AU" sz="2800" dirty="0" smtClean="0">
              <a:latin typeface="Baskerville Old Face" pitchFamily="18" charset="0"/>
            </a:endParaRPr>
          </a:p>
          <a:p>
            <a:pPr>
              <a:buNone/>
            </a:pPr>
            <a:r>
              <a:rPr lang="en-AU" sz="2800" dirty="0" smtClean="0">
                <a:latin typeface="Baskerville Old Face" pitchFamily="18" charset="0"/>
              </a:rPr>
              <a:t>Art. </a:t>
            </a:r>
            <a:r>
              <a:rPr lang="en-AU" sz="2800" dirty="0" smtClean="0">
                <a:latin typeface="Baskerville Old Face" pitchFamily="18" charset="0"/>
              </a:rPr>
              <a:t>18.2 &amp; 3 </a:t>
            </a:r>
            <a:r>
              <a:rPr lang="en-AU" sz="2800" dirty="0" smtClean="0">
                <a:latin typeface="Baskerville Old Face" pitchFamily="18" charset="0"/>
              </a:rPr>
              <a:t>GC</a:t>
            </a:r>
            <a:endParaRPr lang="en-AU" sz="2800" dirty="0">
              <a:latin typeface="Baskerville Old Face" pitchFamily="18" charset="0"/>
            </a:endParaRPr>
          </a:p>
        </p:txBody>
      </p:sp>
      <p:pic>
        <p:nvPicPr>
          <p:cNvPr id="4" name="Picture 3" descr="Order.gif"/>
          <p:cNvPicPr>
            <a:picLocks noChangeAspect="1"/>
          </p:cNvPicPr>
          <p:nvPr/>
        </p:nvPicPr>
        <p:blipFill>
          <a:blip r:embed="rId3" cstate="print">
            <a:clrChange>
              <a:clrFrom>
                <a:srgbClr val="FFFFFF"/>
              </a:clrFrom>
              <a:clrTo>
                <a:srgbClr val="FFFFFF">
                  <a:alpha val="0"/>
                </a:srgbClr>
              </a:clrTo>
            </a:clrChange>
          </a:blip>
          <a:stretch>
            <a:fillRect/>
          </a:stretch>
        </p:blipFill>
        <p:spPr>
          <a:xfrm>
            <a:off x="881062" y="1238250"/>
            <a:ext cx="7381875" cy="4381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45" presetClass="entr" presetSubtype="0" fill="hold" nodeType="after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anim calcmode="lin" valueType="num">
                                      <p:cBhvr>
                                        <p:cTn id="18"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4" end="4"/>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anim calcmode="lin" valueType="num">
                                      <p:cBhvr>
                                        <p:cTn id="23"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par>
                          <p:cTn id="25" fill="hold">
                            <p:stCondLst>
                              <p:cond delay="82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0"/>
                                        <p:tgtEl>
                                          <p:spTgt spid="4"/>
                                        </p:tgtEl>
                                      </p:cBhvr>
                                    </p:animEffect>
                                  </p:childTnLst>
                                </p:cTn>
                              </p:par>
                              <p:par>
                                <p:cTn id="29" presetID="10" presetClass="exit" presetSubtype="0" fill="hold" grpId="0" nodeType="withEffect">
                                  <p:stCondLst>
                                    <p:cond delay="0"/>
                                  </p:stCondLst>
                                  <p:childTnLst>
                                    <p:animEffect transition="out" filter="fade">
                                      <p:cBhvr>
                                        <p:cTn id="30" dur="2000"/>
                                        <p:tgtEl>
                                          <p:spTgt spid="3">
                                            <p:txEl>
                                              <p:pRg st="0" end="0"/>
                                            </p:txEl>
                                          </p:spTgt>
                                        </p:tgtEl>
                                      </p:cBhvr>
                                    </p:animEffect>
                                    <p:set>
                                      <p:cBhvr>
                                        <p:cTn id="31" dur="1" fill="hold">
                                          <p:stCondLst>
                                            <p:cond delay="1999"/>
                                          </p:stCondLst>
                                        </p:cTn>
                                        <p:tgtEl>
                                          <p:spTgt spid="3">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3">
                                            <p:txEl>
                                              <p:pRg st="1" end="1"/>
                                            </p:txEl>
                                          </p:spTgt>
                                        </p:tgtEl>
                                      </p:cBhvr>
                                    </p:animEffect>
                                    <p:set>
                                      <p:cBhvr>
                                        <p:cTn id="34" dur="1" fill="hold">
                                          <p:stCondLst>
                                            <p:cond delay="1999"/>
                                          </p:stCondLst>
                                        </p:cTn>
                                        <p:tgtEl>
                                          <p:spTgt spid="3">
                                            <p:txEl>
                                              <p:pRg st="1" end="1"/>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3">
                                            <p:txEl>
                                              <p:pRg st="2" end="2"/>
                                            </p:txEl>
                                          </p:spTgt>
                                        </p:tgtEl>
                                      </p:cBhvr>
                                    </p:animEffect>
                                    <p:set>
                                      <p:cBhvr>
                                        <p:cTn id="37" dur="1" fill="hold">
                                          <p:stCondLst>
                                            <p:cond delay="1999"/>
                                          </p:stCondLst>
                                        </p:cTn>
                                        <p:tgtEl>
                                          <p:spTgt spid="3">
                                            <p:txEl>
                                              <p:pRg st="2" end="2"/>
                                            </p:txEl>
                                          </p:spTgt>
                                        </p:tgtEl>
                                        <p:attrNameLst>
                                          <p:attrName>style.visibility</p:attrName>
                                        </p:attrNameLst>
                                      </p:cBhvr>
                                      <p:to>
                                        <p:strVal val="hidden"/>
                                      </p:to>
                                    </p:set>
                                  </p:childTnLst>
                                </p:cTn>
                              </p:par>
                              <p:par>
                                <p:cTn id="38" presetID="10" presetClass="exit" presetSubtype="0" fill="hold" grpId="0" nodeType="withEffect">
                                  <p:stCondLst>
                                    <p:cond delay="0"/>
                                  </p:stCondLst>
                                  <p:iterate type="lt">
                                    <p:tmPct val="0"/>
                                  </p:iterate>
                                  <p:childTnLst>
                                    <p:animEffect transition="out" filter="fade">
                                      <p:cBhvr>
                                        <p:cTn id="39" dur="2000"/>
                                        <p:tgtEl>
                                          <p:spTgt spid="3">
                                            <p:txEl>
                                              <p:pRg st="4" end="4"/>
                                            </p:txEl>
                                          </p:spTgt>
                                        </p:tgtEl>
                                      </p:cBhvr>
                                    </p:animEffect>
                                    <p:set>
                                      <p:cBhvr>
                                        <p:cTn id="40" dur="1" fill="hold">
                                          <p:stCondLst>
                                            <p:cond delay="1999"/>
                                          </p:stCondLst>
                                        </p:cTn>
                                        <p:tgtEl>
                                          <p:spTgt spid="3">
                                            <p:txEl>
                                              <p:pRg st="4" end="4"/>
                                            </p:txEl>
                                          </p:spTgt>
                                        </p:tgtEl>
                                        <p:attrNameLst>
                                          <p:attrName>style.visibility</p:attrName>
                                        </p:attrNameLst>
                                      </p:cBhvr>
                                      <p:to>
                                        <p:strVal val="hidden"/>
                                      </p:to>
                                    </p:set>
                                  </p:childTnLst>
                                </p:cTn>
                              </p:par>
                              <p:par>
                                <p:cTn id="41" presetID="10" presetClass="exit" presetSubtype="0" fill="hold" grpId="0" nodeType="withEffect">
                                  <p:stCondLst>
                                    <p:cond delay="0"/>
                                  </p:stCondLst>
                                  <p:iterate type="lt">
                                    <p:tmPct val="0"/>
                                  </p:iterate>
                                  <p:childTnLst>
                                    <p:animEffect transition="out" filter="fade">
                                      <p:cBhvr>
                                        <p:cTn id="42" dur="2000"/>
                                        <p:tgtEl>
                                          <p:spTgt spid="3">
                                            <p:txEl>
                                              <p:pRg st="5" end="5"/>
                                            </p:txEl>
                                          </p:spTgt>
                                        </p:tgtEl>
                                      </p:cBhvr>
                                    </p:animEffect>
                                    <p:set>
                                      <p:cBhvr>
                                        <p:cTn id="43"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6336704"/>
          </a:xfrm>
        </p:spPr>
        <p:txBody>
          <a:bodyPr>
            <a:normAutofit fontScale="70000" lnSpcReduction="20000"/>
          </a:bodyPr>
          <a:lstStyle/>
          <a:p>
            <a:pPr>
              <a:buNone/>
            </a:pPr>
            <a:r>
              <a:rPr lang="en-AU" sz="20000" dirty="0" smtClean="0">
                <a:latin typeface="Baskerville Old Face" pitchFamily="18" charset="0"/>
              </a:rPr>
              <a:t>R</a:t>
            </a:r>
            <a:r>
              <a:rPr lang="en-AU" sz="9600" dirty="0" smtClean="0">
                <a:latin typeface="Baskerville Old Face" pitchFamily="18" charset="0"/>
              </a:rPr>
              <a:t>adiating:</a:t>
            </a:r>
          </a:p>
          <a:p>
            <a:pPr>
              <a:buNone/>
            </a:pPr>
            <a:endParaRPr lang="en-AU" sz="2800" dirty="0" smtClean="0">
              <a:latin typeface="Baskerville Old Face" pitchFamily="18" charset="0"/>
            </a:endParaRPr>
          </a:p>
          <a:p>
            <a:pPr>
              <a:buNone/>
            </a:pPr>
            <a:r>
              <a:rPr lang="en-AU" sz="2800" dirty="0" smtClean="0">
                <a:latin typeface="Baskerville Old Face" pitchFamily="18" charset="0"/>
              </a:rPr>
              <a:t>	</a:t>
            </a:r>
          </a:p>
          <a:p>
            <a:pPr>
              <a:buNone/>
            </a:pPr>
            <a:r>
              <a:rPr lang="en-AU" sz="2800" dirty="0" smtClean="0">
                <a:latin typeface="Baskerville Old Face" pitchFamily="18" charset="0"/>
              </a:rPr>
              <a:t> </a:t>
            </a:r>
          </a:p>
          <a:p>
            <a:pPr algn="ctr">
              <a:buNone/>
            </a:pPr>
            <a:endParaRPr lang="en-AU" sz="9600" dirty="0" smtClean="0">
              <a:latin typeface="Baskerville Old Face" pitchFamily="18" charset="0"/>
            </a:endParaRPr>
          </a:p>
          <a:p>
            <a:pPr algn="ctr">
              <a:buNone/>
            </a:pPr>
            <a:r>
              <a:rPr lang="en-AU" sz="9600" dirty="0" smtClean="0">
                <a:latin typeface="Baskerville Old Face" pitchFamily="18" charset="0"/>
              </a:rPr>
              <a:t>throughout the world</a:t>
            </a: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2800" dirty="0" smtClean="0">
                <a:latin typeface="Baskerville Old Face" pitchFamily="18" charset="0"/>
              </a:rPr>
              <a:t>Rule 20</a:t>
            </a:r>
          </a:p>
          <a:p>
            <a:pPr>
              <a:buNone/>
            </a:pPr>
            <a:r>
              <a:rPr lang="en-AU" sz="2800" dirty="0" smtClean="0">
                <a:latin typeface="Baskerville Old Face" pitchFamily="18" charset="0"/>
              </a:rPr>
              <a:t>Art. 28.2</a:t>
            </a:r>
            <a:endParaRPr lang="en-AU" sz="2800" dirty="0">
              <a:latin typeface="Baskerville Old Face" pitchFamily="18" charset="0"/>
            </a:endParaRPr>
          </a:p>
        </p:txBody>
      </p:sp>
      <p:pic>
        <p:nvPicPr>
          <p:cNvPr id="4" name="Picture 3" descr="francis &amp; Tau.jpg"/>
          <p:cNvPicPr>
            <a:picLocks noChangeAspect="1"/>
          </p:cNvPicPr>
          <p:nvPr/>
        </p:nvPicPr>
        <p:blipFill>
          <a:blip r:embed="rId3" cstate="print"/>
          <a:stretch>
            <a:fillRect/>
          </a:stretch>
        </p:blipFill>
        <p:spPr>
          <a:xfrm>
            <a:off x="2483768" y="1556792"/>
            <a:ext cx="3184748" cy="403244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45" presetClass="entr" presetSubtype="0" fill="hold" nodeType="afterEffect">
                                  <p:stCondLst>
                                    <p:cond delay="0"/>
                                  </p:stCondLst>
                                  <p:iterate type="lt">
                                    <p:tmPct val="10000"/>
                                  </p:iterate>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anim calcmode="lin" valueType="num">
                                      <p:cBhvr>
                                        <p:cTn id="23"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par>
                          <p:cTn id="25" fill="hold">
                            <p:stCondLst>
                              <p:cond delay="9000"/>
                            </p:stCondLst>
                            <p:childTnLst>
                              <p:par>
                                <p:cTn id="26" presetID="45" presetClass="entr" presetSubtype="0" fill="hold" nodeType="afterEffect">
                                  <p:stCondLst>
                                    <p:cond delay="0"/>
                                  </p:stCondLst>
                                  <p:iterate type="lt">
                                    <p:tmPct val="10000"/>
                                  </p:iterate>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anim calcmode="lin" valueType="num">
                                      <p:cBhvr>
                                        <p:cTn id="29"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9" end="9"/>
                                            </p:txEl>
                                          </p:spTgt>
                                        </p:tgtEl>
                                        <p:attrNameLst>
                                          <p:attrName>ppt_h</p:attrName>
                                        </p:attrNameLst>
                                      </p:cBhvr>
                                      <p:tavLst>
                                        <p:tav tm="0">
                                          <p:val>
                                            <p:strVal val="#ppt_h"/>
                                          </p:val>
                                        </p:tav>
                                        <p:tav tm="100000">
                                          <p:val>
                                            <p:strVal val="#ppt_h"/>
                                          </p:val>
                                        </p:tav>
                                      </p:tavLst>
                                    </p:anim>
                                  </p:childTnLst>
                                </p:cTn>
                              </p:par>
                            </p:childTnLst>
                          </p:cTn>
                        </p:par>
                        <p:par>
                          <p:cTn id="31" fill="hold">
                            <p:stCondLst>
                              <p:cond delay="124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0"/>
                                        <p:tgtEl>
                                          <p:spTgt spid="4"/>
                                        </p:tgtEl>
                                      </p:cBhvr>
                                    </p:animEffect>
                                  </p:childTnLst>
                                </p:cTn>
                              </p:par>
                              <p:par>
                                <p:cTn id="35" presetID="10" presetClass="exit" presetSubtype="0" fill="hold" grpId="0" nodeType="withEffect">
                                  <p:stCondLst>
                                    <p:cond delay="0"/>
                                  </p:stCondLst>
                                  <p:childTnLst>
                                    <p:animEffect transition="out" filter="fade">
                                      <p:cBhvr>
                                        <p:cTn id="36" dur="2000"/>
                                        <p:tgtEl>
                                          <p:spTgt spid="3">
                                            <p:txEl>
                                              <p:pRg st="0" end="0"/>
                                            </p:txEl>
                                          </p:spTgt>
                                        </p:tgtEl>
                                      </p:cBhvr>
                                    </p:animEffect>
                                    <p:set>
                                      <p:cBhvr>
                                        <p:cTn id="37" dur="1" fill="hold">
                                          <p:stCondLst>
                                            <p:cond delay="1999"/>
                                          </p:stCondLst>
                                        </p:cTn>
                                        <p:tgtEl>
                                          <p:spTgt spid="3">
                                            <p:txEl>
                                              <p:pRg st="0" end="0"/>
                                            </p:txEl>
                                          </p:spTgt>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2000"/>
                                        <p:tgtEl>
                                          <p:spTgt spid="3">
                                            <p:txEl>
                                              <p:pRg st="2" end="2"/>
                                            </p:txEl>
                                          </p:spTgt>
                                        </p:tgtEl>
                                      </p:cBhvr>
                                    </p:animEffect>
                                    <p:set>
                                      <p:cBhvr>
                                        <p:cTn id="40" dur="1" fill="hold">
                                          <p:stCondLst>
                                            <p:cond delay="1999"/>
                                          </p:stCondLst>
                                        </p:cTn>
                                        <p:tgtEl>
                                          <p:spTgt spid="3">
                                            <p:txEl>
                                              <p:pRg st="2" end="2"/>
                                            </p:txEl>
                                          </p:spTgt>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2000"/>
                                        <p:tgtEl>
                                          <p:spTgt spid="3">
                                            <p:txEl>
                                              <p:pRg st="3" end="3"/>
                                            </p:txEl>
                                          </p:spTgt>
                                        </p:tgtEl>
                                      </p:cBhvr>
                                    </p:animEffect>
                                    <p:set>
                                      <p:cBhvr>
                                        <p:cTn id="43" dur="1" fill="hold">
                                          <p:stCondLst>
                                            <p:cond delay="1999"/>
                                          </p:stCondLst>
                                        </p:cTn>
                                        <p:tgtEl>
                                          <p:spTgt spid="3">
                                            <p:txEl>
                                              <p:pRg st="3" end="3"/>
                                            </p:txEl>
                                          </p:spTgt>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3">
                                            <p:txEl>
                                              <p:pRg st="5" end="5"/>
                                            </p:txEl>
                                          </p:spTgt>
                                        </p:tgtEl>
                                      </p:cBhvr>
                                    </p:animEffect>
                                    <p:set>
                                      <p:cBhvr>
                                        <p:cTn id="46" dur="1" fill="hold">
                                          <p:stCondLst>
                                            <p:cond delay="1999"/>
                                          </p:stCondLst>
                                        </p:cTn>
                                        <p:tgtEl>
                                          <p:spTgt spid="3">
                                            <p:txEl>
                                              <p:pRg st="5" end="5"/>
                                            </p:txEl>
                                          </p:spTgt>
                                        </p:tgtEl>
                                        <p:attrNameLst>
                                          <p:attrName>style.visibility</p:attrName>
                                        </p:attrNameLst>
                                      </p:cBhvr>
                                      <p:to>
                                        <p:strVal val="hidden"/>
                                      </p:to>
                                    </p:set>
                                  </p:childTnLst>
                                </p:cTn>
                              </p:par>
                              <p:par>
                                <p:cTn id="47" presetID="10" presetClass="exit" presetSubtype="0" fill="hold" grpId="0" nodeType="withEffect">
                                  <p:stCondLst>
                                    <p:cond delay="0"/>
                                  </p:stCondLst>
                                  <p:iterate type="lt">
                                    <p:tmPct val="0"/>
                                  </p:iterate>
                                  <p:childTnLst>
                                    <p:animEffect transition="out" filter="fade">
                                      <p:cBhvr>
                                        <p:cTn id="48" dur="2000"/>
                                        <p:tgtEl>
                                          <p:spTgt spid="3">
                                            <p:txEl>
                                              <p:pRg st="8" end="8"/>
                                            </p:txEl>
                                          </p:spTgt>
                                        </p:tgtEl>
                                      </p:cBhvr>
                                    </p:animEffect>
                                    <p:set>
                                      <p:cBhvr>
                                        <p:cTn id="49" dur="1" fill="hold">
                                          <p:stCondLst>
                                            <p:cond delay="1999"/>
                                          </p:stCondLst>
                                        </p:cTn>
                                        <p:tgtEl>
                                          <p:spTgt spid="3">
                                            <p:txEl>
                                              <p:pRg st="8" end="8"/>
                                            </p:txEl>
                                          </p:spTgt>
                                        </p:tgtEl>
                                        <p:attrNameLst>
                                          <p:attrName>style.visibility</p:attrName>
                                        </p:attrNameLst>
                                      </p:cBhvr>
                                      <p:to>
                                        <p:strVal val="hidden"/>
                                      </p:to>
                                    </p:set>
                                  </p:childTnLst>
                                </p:cTn>
                              </p:par>
                              <p:par>
                                <p:cTn id="50" presetID="10" presetClass="exit" presetSubtype="0" fill="hold" grpId="0" nodeType="withEffect">
                                  <p:stCondLst>
                                    <p:cond delay="0"/>
                                  </p:stCondLst>
                                  <p:iterate type="lt">
                                    <p:tmPct val="0"/>
                                  </p:iterate>
                                  <p:childTnLst>
                                    <p:animEffect transition="out" filter="fade">
                                      <p:cBhvr>
                                        <p:cTn id="51" dur="2000"/>
                                        <p:tgtEl>
                                          <p:spTgt spid="3">
                                            <p:txEl>
                                              <p:pRg st="9" end="9"/>
                                            </p:txEl>
                                          </p:spTgt>
                                        </p:tgtEl>
                                      </p:cBhvr>
                                    </p:animEffect>
                                    <p:set>
                                      <p:cBhvr>
                                        <p:cTn id="52" dur="1" fill="hold">
                                          <p:stCondLst>
                                            <p:cond delay="1999"/>
                                          </p:stCondLst>
                                        </p:cTn>
                                        <p:tgtEl>
                                          <p:spTgt spid="3">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6192688"/>
          </a:xfrm>
        </p:spPr>
        <p:txBody>
          <a:bodyPr/>
          <a:lstStyle/>
          <a:p>
            <a:pPr>
              <a:buNone/>
            </a:pPr>
            <a:r>
              <a:rPr lang="en-AU" sz="20000" dirty="0" smtClean="0">
                <a:latin typeface="Baskerville Old Face" pitchFamily="18" charset="0"/>
              </a:rPr>
              <a:t>L</a:t>
            </a:r>
            <a:r>
              <a:rPr lang="en-AU" sz="9600" dirty="0" smtClean="0">
                <a:latin typeface="Baskerville Old Face" pitchFamily="18" charset="0"/>
              </a:rPr>
              <a:t>ove:</a:t>
            </a:r>
          </a:p>
          <a:p>
            <a:pPr algn="ctr">
              <a:buNone/>
            </a:pPr>
            <a:r>
              <a:rPr lang="en-AU" sz="9600" dirty="0" smtClean="0">
                <a:latin typeface="Baskerville Old Face" pitchFamily="18" charset="0"/>
              </a:rPr>
              <a:t>one another</a:t>
            </a:r>
          </a:p>
          <a:p>
            <a:pPr>
              <a:buNone/>
            </a:pPr>
            <a:endParaRPr lang="en-AU" sz="2000" dirty="0" smtClean="0">
              <a:latin typeface="Baskerville Old Face" pitchFamily="18" charset="0"/>
            </a:endParaRPr>
          </a:p>
          <a:p>
            <a:pPr>
              <a:buNone/>
            </a:pPr>
            <a:r>
              <a:rPr lang="en-AU" sz="2000" dirty="0" err="1" smtClean="0">
                <a:latin typeface="Baskerville Old Face" pitchFamily="18" charset="0"/>
              </a:rPr>
              <a:t>Rule.13</a:t>
            </a:r>
            <a:endParaRPr lang="en-AU" sz="2000" dirty="0" smtClean="0">
              <a:latin typeface="Baskerville Old Face" pitchFamily="18" charset="0"/>
            </a:endParaRPr>
          </a:p>
          <a:p>
            <a:pPr>
              <a:buNone/>
            </a:pPr>
            <a:r>
              <a:rPr lang="en-AU" sz="2000" dirty="0" smtClean="0">
                <a:latin typeface="Baskerville Old Face" pitchFamily="18" charset="0"/>
              </a:rPr>
              <a:t>Admonition. IX.I</a:t>
            </a:r>
            <a:endParaRPr lang="en-AU" sz="2000" dirty="0">
              <a:latin typeface="Baskerville Old Face" pitchFamily="18" charset="0"/>
            </a:endParaRPr>
          </a:p>
        </p:txBody>
      </p:sp>
      <p:pic>
        <p:nvPicPr>
          <p:cNvPr id="5" name="Picture 4" descr="truevine.jpg"/>
          <p:cNvPicPr>
            <a:picLocks noChangeAspect="1"/>
          </p:cNvPicPr>
          <p:nvPr/>
        </p:nvPicPr>
        <p:blipFill>
          <a:blip r:embed="rId3" cstate="print">
            <a:clrChange>
              <a:clrFrom>
                <a:srgbClr val="FCF2B5"/>
              </a:clrFrom>
              <a:clrTo>
                <a:srgbClr val="FCF2B5">
                  <a:alpha val="0"/>
                </a:srgbClr>
              </a:clrTo>
            </a:clrChange>
          </a:blip>
          <a:stretch>
            <a:fillRect/>
          </a:stretch>
        </p:blipFill>
        <p:spPr>
          <a:xfrm>
            <a:off x="1771650" y="850900"/>
            <a:ext cx="5600700" cy="515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par>
                          <p:cTn id="12" fill="hold">
                            <p:stCondLst>
                              <p:cond delay="4000"/>
                            </p:stCondLst>
                            <p:childTnLst>
                              <p:par>
                                <p:cTn id="13" presetID="45" presetClass="entr" presetSubtype="0" fill="hold" nodeType="afterEffect">
                                  <p:stCondLst>
                                    <p:cond delay="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anim calcmode="lin" valueType="num">
                                      <p:cBhvr>
                                        <p:cTn id="1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3" end="3"/>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iterate type="lt">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anim calcmode="lin" valueType="num">
                                      <p:cBhvr>
                                        <p:cTn id="2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par>
                          <p:cTn id="23" fill="hold">
                            <p:stCondLst>
                              <p:cond delay="88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3000"/>
                                        <p:tgtEl>
                                          <p:spTgt spid="5"/>
                                        </p:tgtEl>
                                      </p:cBhvr>
                                    </p:animEffect>
                                  </p:childTnLst>
                                </p:cTn>
                              </p:par>
                            </p:childTnLst>
                          </p:cTn>
                        </p:par>
                        <p:par>
                          <p:cTn id="27" fill="hold">
                            <p:stCondLst>
                              <p:cond delay="11800"/>
                            </p:stCondLst>
                            <p:childTnLst>
                              <p:par>
                                <p:cTn id="28" presetID="10" presetClass="exit" presetSubtype="0" fill="hold" grpId="0" nodeType="afterEffect">
                                  <p:stCondLst>
                                    <p:cond delay="0"/>
                                  </p:stCondLst>
                                  <p:childTnLst>
                                    <p:animEffect transition="out" filter="fade">
                                      <p:cBhvr>
                                        <p:cTn id="29" dur="2000"/>
                                        <p:tgtEl>
                                          <p:spTgt spid="3">
                                            <p:txEl>
                                              <p:pRg st="0" end="0"/>
                                            </p:txEl>
                                          </p:spTgt>
                                        </p:tgtEl>
                                      </p:cBhvr>
                                    </p:animEffect>
                                    <p:set>
                                      <p:cBhvr>
                                        <p:cTn id="30" dur="1" fill="hold">
                                          <p:stCondLst>
                                            <p:cond delay="1999"/>
                                          </p:stCondLst>
                                        </p:cTn>
                                        <p:tgtEl>
                                          <p:spTgt spid="3">
                                            <p:txEl>
                                              <p:pRg st="0" end="0"/>
                                            </p:txEl>
                                          </p:spTgt>
                                        </p:tgtEl>
                                        <p:attrNameLst>
                                          <p:attrName>style.visibility</p:attrName>
                                        </p:attrNameLst>
                                      </p:cBhvr>
                                      <p:to>
                                        <p:strVal val="hidden"/>
                                      </p:to>
                                    </p:set>
                                  </p:childTnLst>
                                </p:cTn>
                              </p:par>
                            </p:childTnLst>
                          </p:cTn>
                        </p:par>
                        <p:par>
                          <p:cTn id="31" fill="hold">
                            <p:stCondLst>
                              <p:cond delay="13800"/>
                            </p:stCondLst>
                            <p:childTnLst>
                              <p:par>
                                <p:cTn id="32" presetID="10" presetClass="exit" presetSubtype="0" fill="hold" grpId="0" nodeType="afterEffect">
                                  <p:stCondLst>
                                    <p:cond delay="0"/>
                                  </p:stCondLst>
                                  <p:childTnLst>
                                    <p:animEffect transition="out" filter="fade">
                                      <p:cBhvr>
                                        <p:cTn id="33" dur="2000"/>
                                        <p:tgtEl>
                                          <p:spTgt spid="3">
                                            <p:txEl>
                                              <p:pRg st="1" end="1"/>
                                            </p:txEl>
                                          </p:spTgt>
                                        </p:tgtEl>
                                      </p:cBhvr>
                                    </p:animEffect>
                                    <p:set>
                                      <p:cBhvr>
                                        <p:cTn id="34" dur="1" fill="hold">
                                          <p:stCondLst>
                                            <p:cond delay="1999"/>
                                          </p:stCondLst>
                                        </p:cTn>
                                        <p:tgtEl>
                                          <p:spTgt spid="3">
                                            <p:txEl>
                                              <p:pRg st="1" end="1"/>
                                            </p:txEl>
                                          </p:spTgt>
                                        </p:tgtEl>
                                        <p:attrNameLst>
                                          <p:attrName>style.visibility</p:attrName>
                                        </p:attrNameLst>
                                      </p:cBhvr>
                                      <p:to>
                                        <p:strVal val="hidden"/>
                                      </p:to>
                                    </p:set>
                                  </p:childTnLst>
                                </p:cTn>
                              </p:par>
                            </p:childTnLst>
                          </p:cTn>
                        </p:par>
                        <p:par>
                          <p:cTn id="35" fill="hold">
                            <p:stCondLst>
                              <p:cond delay="15800"/>
                            </p:stCondLst>
                            <p:childTnLst>
                              <p:par>
                                <p:cTn id="36" presetID="10" presetClass="exit" presetSubtype="0" fill="hold" grpId="0" nodeType="afterEffect">
                                  <p:stCondLst>
                                    <p:cond delay="0"/>
                                  </p:stCondLst>
                                  <p:iterate type="lt">
                                    <p:tmPct val="0"/>
                                  </p:iterate>
                                  <p:childTnLst>
                                    <p:animEffect transition="out" filter="fade">
                                      <p:cBhvr>
                                        <p:cTn id="37" dur="2000"/>
                                        <p:tgtEl>
                                          <p:spTgt spid="3">
                                            <p:txEl>
                                              <p:pRg st="3" end="3"/>
                                            </p:txEl>
                                          </p:spTgt>
                                        </p:tgtEl>
                                      </p:cBhvr>
                                    </p:animEffect>
                                    <p:set>
                                      <p:cBhvr>
                                        <p:cTn id="38" dur="1" fill="hold">
                                          <p:stCondLst>
                                            <p:cond delay="1999"/>
                                          </p:stCondLst>
                                        </p:cTn>
                                        <p:tgtEl>
                                          <p:spTgt spid="3">
                                            <p:txEl>
                                              <p:pRg st="3" end="3"/>
                                            </p:txEl>
                                          </p:spTgt>
                                        </p:tgtEl>
                                        <p:attrNameLst>
                                          <p:attrName>style.visibility</p:attrName>
                                        </p:attrNameLst>
                                      </p:cBhvr>
                                      <p:to>
                                        <p:strVal val="hidden"/>
                                      </p:to>
                                    </p:set>
                                  </p:childTnLst>
                                </p:cTn>
                              </p:par>
                            </p:childTnLst>
                          </p:cTn>
                        </p:par>
                        <p:par>
                          <p:cTn id="39" fill="hold">
                            <p:stCondLst>
                              <p:cond delay="17800"/>
                            </p:stCondLst>
                            <p:childTnLst>
                              <p:par>
                                <p:cTn id="40" presetID="10" presetClass="exit" presetSubtype="0" fill="hold" grpId="0" nodeType="afterEffect">
                                  <p:stCondLst>
                                    <p:cond delay="0"/>
                                  </p:stCondLst>
                                  <p:iterate type="lt">
                                    <p:tmPct val="0"/>
                                  </p:iterate>
                                  <p:childTnLst>
                                    <p:animEffect transition="out" filter="fade">
                                      <p:cBhvr>
                                        <p:cTn id="41" dur="2000"/>
                                        <p:tgtEl>
                                          <p:spTgt spid="3">
                                            <p:txEl>
                                              <p:pRg st="4" end="4"/>
                                            </p:txEl>
                                          </p:spTgt>
                                        </p:tgtEl>
                                      </p:cBhvr>
                                    </p:animEffect>
                                    <p:set>
                                      <p:cBhvr>
                                        <p:cTn id="42"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6"/>
            <a:ext cx="8686800" cy="6264696"/>
          </a:xfrm>
        </p:spPr>
        <p:txBody>
          <a:bodyPr/>
          <a:lstStyle/>
          <a:p>
            <a:pPr>
              <a:buNone/>
            </a:pPr>
            <a:r>
              <a:rPr lang="en-AU" sz="20000" dirty="0" smtClean="0">
                <a:latin typeface="Baskerville Old Face" pitchFamily="18" charset="0"/>
              </a:rPr>
              <a:t>D</a:t>
            </a:r>
            <a:r>
              <a:rPr lang="en-AU" sz="9600" dirty="0" smtClean="0">
                <a:latin typeface="Baskerville Old Face" pitchFamily="18" charset="0"/>
              </a:rPr>
              <a:t>oing:</a:t>
            </a:r>
          </a:p>
          <a:p>
            <a:pPr>
              <a:buNone/>
            </a:pPr>
            <a:r>
              <a:rPr lang="en-AU" sz="9600" dirty="0" smtClean="0">
                <a:latin typeface="Baskerville Old Face" pitchFamily="18" charset="0"/>
              </a:rPr>
              <a:t>The Lord’s Will</a:t>
            </a:r>
          </a:p>
          <a:p>
            <a:pPr>
              <a:buNone/>
            </a:pPr>
            <a:r>
              <a:rPr lang="en-AU" sz="2000" dirty="0" smtClean="0">
                <a:latin typeface="Baskerville Old Face" pitchFamily="18" charset="0"/>
              </a:rPr>
              <a:t>Rule 7</a:t>
            </a:r>
          </a:p>
          <a:p>
            <a:pPr>
              <a:buNone/>
            </a:pPr>
            <a:r>
              <a:rPr lang="en-AU" sz="2000" dirty="0" smtClean="0">
                <a:latin typeface="Baskerville Old Face" pitchFamily="18" charset="0"/>
              </a:rPr>
              <a:t>Art. 13.1 GC</a:t>
            </a:r>
            <a:endParaRPr lang="en-AU" sz="2000" dirty="0">
              <a:latin typeface="Baskerville Old Face" pitchFamily="18" charset="0"/>
            </a:endParaRPr>
          </a:p>
        </p:txBody>
      </p:sp>
      <p:pic>
        <p:nvPicPr>
          <p:cNvPr id="4" name="Picture 3" descr="Be Still &amp; Know that I am God.jpg"/>
          <p:cNvPicPr>
            <a:picLocks noChangeAspect="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blip>
          <a:stretch>
            <a:fillRect/>
          </a:stretch>
        </p:blipFill>
        <p:spPr>
          <a:xfrm>
            <a:off x="1475656" y="548680"/>
            <a:ext cx="6296025" cy="57816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edge">
                                      <p:cBhvr>
                                        <p:cTn id="11" dur="2000"/>
                                        <p:tgtEl>
                                          <p:spTgt spid="3">
                                            <p:txEl>
                                              <p:pRg st="1" end="1"/>
                                            </p:txEl>
                                          </p:spTgt>
                                        </p:tgtEl>
                                      </p:cBhvr>
                                    </p:animEffect>
                                  </p:childTnLst>
                                </p:cTn>
                              </p:par>
                            </p:childTnLst>
                          </p:cTn>
                        </p:par>
                        <p:par>
                          <p:cTn id="12" fill="hold">
                            <p:stCondLst>
                              <p:cond delay="4000"/>
                            </p:stCondLst>
                            <p:childTnLst>
                              <p:par>
                                <p:cTn id="13" presetID="45" presetClass="entr" presetSubtype="0" fill="hold" nodeType="after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iterate type="lt">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anim calcmode="lin" valueType="num">
                                      <p:cBhvr>
                                        <p:cTn id="2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3" fill="hold">
                            <p:stCondLst>
                              <p:cond delay="78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p:stCondLst>
                              <p:cond delay="9800"/>
                            </p:stCondLst>
                            <p:childTnLst>
                              <p:par>
                                <p:cTn id="28" presetID="10" presetClass="exit" presetSubtype="0" fill="hold" nodeType="afterEffect">
                                  <p:stCondLst>
                                    <p:cond delay="0"/>
                                  </p:stCondLst>
                                  <p:childTnLst>
                                    <p:animEffect transition="out" filter="fade">
                                      <p:cBhvr>
                                        <p:cTn id="29" dur="2000"/>
                                        <p:tgtEl>
                                          <p:spTgt spid="3">
                                            <p:txEl>
                                              <p:pRg st="0" end="0"/>
                                            </p:txEl>
                                          </p:spTgt>
                                        </p:tgtEl>
                                      </p:cBhvr>
                                    </p:animEffect>
                                    <p:set>
                                      <p:cBhvr>
                                        <p:cTn id="30" dur="1" fill="hold">
                                          <p:stCondLst>
                                            <p:cond delay="1999"/>
                                          </p:stCondLst>
                                        </p:cTn>
                                        <p:tgtEl>
                                          <p:spTgt spid="3">
                                            <p:txEl>
                                              <p:pRg st="0" end="0"/>
                                            </p:txEl>
                                          </p:spTgt>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3">
                                            <p:txEl>
                                              <p:pRg st="1" end="1"/>
                                            </p:txEl>
                                          </p:spTgt>
                                        </p:tgtEl>
                                      </p:cBhvr>
                                    </p:animEffect>
                                    <p:set>
                                      <p:cBhvr>
                                        <p:cTn id="33" dur="1" fill="hold">
                                          <p:stCondLst>
                                            <p:cond delay="1999"/>
                                          </p:stCondLst>
                                        </p:cTn>
                                        <p:tgtEl>
                                          <p:spTgt spid="3">
                                            <p:txEl>
                                              <p:pRg st="1" end="1"/>
                                            </p:txEl>
                                          </p:spTgt>
                                        </p:tgtEl>
                                        <p:attrNameLst>
                                          <p:attrName>style.visibility</p:attrName>
                                        </p:attrNameLst>
                                      </p:cBhvr>
                                      <p:to>
                                        <p:strVal val="hidden"/>
                                      </p:to>
                                    </p:set>
                                  </p:childTnLst>
                                </p:cTn>
                              </p:par>
                              <p:par>
                                <p:cTn id="34" presetID="10" presetClass="exit" presetSubtype="0" fill="hold" nodeType="withEffect">
                                  <p:stCondLst>
                                    <p:cond delay="0"/>
                                  </p:stCondLst>
                                  <p:iterate type="lt">
                                    <p:tmPct val="0"/>
                                  </p:iterate>
                                  <p:childTnLst>
                                    <p:animEffect transition="out" filter="fade">
                                      <p:cBhvr>
                                        <p:cTn id="35" dur="2000"/>
                                        <p:tgtEl>
                                          <p:spTgt spid="3">
                                            <p:txEl>
                                              <p:pRg st="2" end="2"/>
                                            </p:txEl>
                                          </p:spTgt>
                                        </p:tgtEl>
                                      </p:cBhvr>
                                    </p:animEffect>
                                    <p:set>
                                      <p:cBhvr>
                                        <p:cTn id="36" dur="1" fill="hold">
                                          <p:stCondLst>
                                            <p:cond delay="1999"/>
                                          </p:stCondLst>
                                        </p:cTn>
                                        <p:tgtEl>
                                          <p:spTgt spid="3">
                                            <p:txEl>
                                              <p:pRg st="2" end="2"/>
                                            </p:txEl>
                                          </p:spTgt>
                                        </p:tgtEl>
                                        <p:attrNameLst>
                                          <p:attrName>style.visibility</p:attrName>
                                        </p:attrNameLst>
                                      </p:cBhvr>
                                      <p:to>
                                        <p:strVal val="hidden"/>
                                      </p:to>
                                    </p:set>
                                  </p:childTnLst>
                                </p:cTn>
                              </p:par>
                              <p:par>
                                <p:cTn id="37" presetID="10" presetClass="exit" presetSubtype="0" fill="hold" nodeType="withEffect">
                                  <p:stCondLst>
                                    <p:cond delay="0"/>
                                  </p:stCondLst>
                                  <p:iterate type="lt">
                                    <p:tmPct val="0"/>
                                  </p:iterate>
                                  <p:childTnLst>
                                    <p:animEffect transition="out" filter="fade">
                                      <p:cBhvr>
                                        <p:cTn id="38" dur="2000"/>
                                        <p:tgtEl>
                                          <p:spTgt spid="3">
                                            <p:txEl>
                                              <p:pRg st="3" end="3"/>
                                            </p:txEl>
                                          </p:spTgt>
                                        </p:tgtEl>
                                      </p:cBhvr>
                                    </p:animEffect>
                                    <p:set>
                                      <p:cBhvr>
                                        <p:cTn id="39"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6336704"/>
          </a:xfrm>
        </p:spPr>
        <p:txBody>
          <a:bodyPr>
            <a:normAutofit/>
          </a:bodyPr>
          <a:lstStyle/>
          <a:p>
            <a:pPr algn="ctr">
              <a:buNone/>
            </a:pPr>
            <a:r>
              <a:rPr lang="en-AU" b="1" dirty="0" smtClean="0"/>
              <a:t>St. Francis of Assisi School </a:t>
            </a:r>
            <a:endParaRPr lang="en-AU" b="1" dirty="0" smtClean="0"/>
          </a:p>
          <a:p>
            <a:pPr algn="ctr">
              <a:buNone/>
            </a:pPr>
            <a:r>
              <a:rPr lang="en-AU" b="1" dirty="0" smtClean="0"/>
              <a:t>Newton</a:t>
            </a:r>
            <a:r>
              <a:rPr lang="en-AU" b="1" i="1" dirty="0" smtClean="0"/>
              <a:t>  South Australia</a:t>
            </a:r>
            <a:endParaRPr lang="en-AU" b="1" i="1" dirty="0" smtClean="0"/>
          </a:p>
          <a:p>
            <a:pPr>
              <a:buNone/>
            </a:pPr>
            <a:r>
              <a:rPr lang="en-AU" sz="1800" b="1" dirty="0" smtClean="0"/>
              <a:t>Tau </a:t>
            </a:r>
            <a:r>
              <a:rPr lang="en-AU" sz="1800" b="1" dirty="0" smtClean="0"/>
              <a:t>Crosses </a:t>
            </a:r>
          </a:p>
          <a:p>
            <a:pPr>
              <a:buNone/>
            </a:pPr>
            <a:r>
              <a:rPr lang="en-AU" sz="1800" dirty="0" smtClean="0"/>
              <a:t>At the Beginning of Year Mass our Year 7 students received a Franciscan Tau Cross necklace from the Secular Franciscan Order. Lola Kelly sfo, the Minister of the Newton Fraternity presented the gift to our new student leaders. </a:t>
            </a:r>
          </a:p>
          <a:p>
            <a:endParaRPr lang="en-AU" sz="1800" dirty="0" smtClean="0"/>
          </a:p>
          <a:p>
            <a:pPr>
              <a:buNone/>
            </a:pPr>
            <a:r>
              <a:rPr lang="en-AU" sz="1800" dirty="0" smtClean="0"/>
              <a:t>“</a:t>
            </a:r>
            <a:r>
              <a:rPr lang="en-AU" sz="1800" i="1" dirty="0" smtClean="0"/>
              <a:t>When I wear the cross I know it is very powerful and it is a symbol for me that has hidden messages in, it was St Francis of Assisi’s favourite thing and it shows that I am a person who loves God. </a:t>
            </a:r>
            <a:r>
              <a:rPr lang="en-AU" sz="1800" b="1" i="1" dirty="0" smtClean="0"/>
              <a:t>Sarina 7AE </a:t>
            </a:r>
          </a:p>
          <a:p>
            <a:pPr>
              <a:buNone/>
            </a:pPr>
            <a:r>
              <a:rPr lang="en-AU" sz="1800" i="1" dirty="0" smtClean="0"/>
              <a:t>“You are a great inspiration for us. I am always going to wear it. It reminds me of the time when St Francis healed the man’s leg with the Tau. I know it was a big part of his life so I will make it a big part of mine.” </a:t>
            </a:r>
            <a:r>
              <a:rPr lang="en-AU" sz="1800" b="1" i="1" dirty="0" smtClean="0"/>
              <a:t>John Hayek 7AE </a:t>
            </a:r>
          </a:p>
          <a:p>
            <a:pPr>
              <a:buNone/>
            </a:pPr>
            <a:r>
              <a:rPr lang="en-AU" sz="1800" i="1" dirty="0" smtClean="0"/>
              <a:t>“Thank you for the Tau. I like it because I’ve learnt a lot about it like it’s the symbol for youth.”</a:t>
            </a:r>
            <a:r>
              <a:rPr lang="en-AU" sz="1800" b="1" i="1" dirty="0" err="1" smtClean="0"/>
              <a:t>Aguil</a:t>
            </a:r>
            <a:r>
              <a:rPr lang="en-AU" sz="1800" b="1" i="1" dirty="0" smtClean="0"/>
              <a:t> 7AE </a:t>
            </a:r>
          </a:p>
          <a:p>
            <a:pPr>
              <a:buNone/>
            </a:pPr>
            <a:r>
              <a:rPr lang="en-AU" sz="1800" i="1" dirty="0" smtClean="0"/>
              <a:t>“ I am very grateful to have this gift. This Tau makes me feel one with God. It reminds me that I will have eternal life with God.” </a:t>
            </a:r>
            <a:r>
              <a:rPr lang="en-AU" sz="1800" b="1" i="1" dirty="0" smtClean="0"/>
              <a:t>Joshua 7AE </a:t>
            </a:r>
          </a:p>
          <a:p>
            <a:pPr>
              <a:buNone/>
            </a:pPr>
            <a:r>
              <a:rPr lang="en-AU" sz="1800" i="1" dirty="0" smtClean="0"/>
              <a:t>“When I look at the Tau it reminds me of your kindness like what the cross is about. Now I can go around the world and everyone knows I’m Franciscan.” </a:t>
            </a:r>
            <a:r>
              <a:rPr lang="en-AU" sz="1800" b="1" i="1" dirty="0" smtClean="0"/>
              <a:t>Clare 7AE </a:t>
            </a:r>
          </a:p>
        </p:txBody>
      </p:sp>
      <p:pic>
        <p:nvPicPr>
          <p:cNvPr id="5" name="Picture 4" descr="009.jpg"/>
          <p:cNvPicPr>
            <a:picLocks noChangeAspect="1"/>
          </p:cNvPicPr>
          <p:nvPr/>
        </p:nvPicPr>
        <p:blipFill>
          <a:blip r:embed="rId3" cstate="print"/>
          <a:stretch>
            <a:fillRect/>
          </a:stretch>
        </p:blipFill>
        <p:spPr>
          <a:xfrm rot="20718953">
            <a:off x="468370" y="672806"/>
            <a:ext cx="1872208" cy="2520280"/>
          </a:xfrm>
          <a:prstGeom prst="ellipse">
            <a:avLst/>
          </a:prstGeom>
          <a:ln>
            <a:noFill/>
          </a:ln>
          <a:effectLst>
            <a:softEdge rad="112500"/>
          </a:effectLst>
        </p:spPr>
      </p:pic>
      <p:pic>
        <p:nvPicPr>
          <p:cNvPr id="7" name="Picture 6" descr="1tau-cord-sfo.jpg"/>
          <p:cNvPicPr>
            <a:picLocks noChangeAspect="1"/>
          </p:cNvPicPr>
          <p:nvPr/>
        </p:nvPicPr>
        <p:blipFill>
          <a:blip r:embed="rId4" cstate="print">
            <a:clrChange>
              <a:clrFrom>
                <a:srgbClr val="EBD0BB"/>
              </a:clrFrom>
              <a:clrTo>
                <a:srgbClr val="EBD0BB">
                  <a:alpha val="0"/>
                </a:srgbClr>
              </a:clrTo>
            </a:clrChange>
          </a:blip>
          <a:stretch>
            <a:fillRect/>
          </a:stretch>
        </p:blipFill>
        <p:spPr>
          <a:xfrm>
            <a:off x="3995936" y="1556792"/>
            <a:ext cx="3168352" cy="2736304"/>
          </a:xfrm>
          <a:prstGeom prst="rect">
            <a:avLst/>
          </a:prstGeom>
          <a:ln>
            <a:noFill/>
          </a:ln>
          <a:effectLst>
            <a:softEdge rad="112500"/>
          </a:effectLst>
        </p:spPr>
      </p:pic>
      <p:pic>
        <p:nvPicPr>
          <p:cNvPr id="8" name="Picture 7" descr="004.jpg"/>
          <p:cNvPicPr>
            <a:picLocks noChangeAspect="1"/>
          </p:cNvPicPr>
          <p:nvPr/>
        </p:nvPicPr>
        <p:blipFill>
          <a:blip r:embed="rId5" cstate="print"/>
          <a:stretch>
            <a:fillRect/>
          </a:stretch>
        </p:blipFill>
        <p:spPr>
          <a:xfrm>
            <a:off x="1547664" y="4725144"/>
            <a:ext cx="5965676" cy="19431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plus(in)">
                                      <p:cBhvr>
                                        <p:cTn id="11" dur="2000"/>
                                        <p:tgtEl>
                                          <p:spTgt spid="3">
                                            <p:txEl>
                                              <p:pRg st="1" end="1"/>
                                            </p:txEl>
                                          </p:spTgt>
                                        </p:tgtEl>
                                      </p:cBhvr>
                                    </p:animEffect>
                                  </p:childTnLst>
                                </p:cTn>
                              </p:par>
                            </p:childTnLst>
                          </p:cTn>
                        </p:par>
                        <p:par>
                          <p:cTn id="12" fill="hold">
                            <p:stCondLst>
                              <p:cond delay="4000"/>
                            </p:stCondLst>
                            <p:childTnLst>
                              <p:par>
                                <p:cTn id="13" presetID="2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edge">
                                      <p:cBhvr>
                                        <p:cTn id="15" dur="5000"/>
                                        <p:tgtEl>
                                          <p:spTgt spid="3">
                                            <p:txEl>
                                              <p:pRg st="2" end="2"/>
                                            </p:txEl>
                                          </p:spTgt>
                                        </p:tgtEl>
                                      </p:cBhvr>
                                    </p:animEffect>
                                  </p:childTnLst>
                                </p:cTn>
                              </p:par>
                            </p:childTnLst>
                          </p:cTn>
                        </p:par>
                        <p:par>
                          <p:cTn id="16" fill="hold">
                            <p:stCondLst>
                              <p:cond delay="9000"/>
                            </p:stCondLst>
                            <p:childTnLst>
                              <p:par>
                                <p:cTn id="17" presetID="2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edge">
                                      <p:cBhvr>
                                        <p:cTn id="19" dur="5000"/>
                                        <p:tgtEl>
                                          <p:spTgt spid="3">
                                            <p:txEl>
                                              <p:pRg st="3" end="3"/>
                                            </p:txEl>
                                          </p:spTgt>
                                        </p:tgtEl>
                                      </p:cBhvr>
                                    </p:animEffect>
                                  </p:childTnLst>
                                </p:cTn>
                              </p:par>
                            </p:childTnLst>
                          </p:cTn>
                        </p:par>
                        <p:par>
                          <p:cTn id="20" fill="hold">
                            <p:stCondLst>
                              <p:cond delay="14000"/>
                            </p:stCondLst>
                            <p:childTnLst>
                              <p:par>
                                <p:cTn id="21" presetID="2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edge">
                                      <p:cBhvr>
                                        <p:cTn id="23" dur="5000"/>
                                        <p:tgtEl>
                                          <p:spTgt spid="3">
                                            <p:txEl>
                                              <p:pRg st="5" end="5"/>
                                            </p:txEl>
                                          </p:spTgt>
                                        </p:tgtEl>
                                      </p:cBhvr>
                                    </p:animEffect>
                                  </p:childTnLst>
                                </p:cTn>
                              </p:par>
                            </p:childTnLst>
                          </p:cTn>
                        </p:par>
                        <p:par>
                          <p:cTn id="24" fill="hold">
                            <p:stCondLst>
                              <p:cond delay="19000"/>
                            </p:stCondLst>
                            <p:childTnLst>
                              <p:par>
                                <p:cTn id="25" presetID="2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edge">
                                      <p:cBhvr>
                                        <p:cTn id="27" dur="5000"/>
                                        <p:tgtEl>
                                          <p:spTgt spid="3">
                                            <p:txEl>
                                              <p:pRg st="6" end="6"/>
                                            </p:txEl>
                                          </p:spTgt>
                                        </p:tgtEl>
                                      </p:cBhvr>
                                    </p:animEffect>
                                  </p:childTnLst>
                                </p:cTn>
                              </p:par>
                            </p:childTnLst>
                          </p:cTn>
                        </p:par>
                        <p:par>
                          <p:cTn id="28" fill="hold">
                            <p:stCondLst>
                              <p:cond delay="24000"/>
                            </p:stCondLst>
                            <p:childTnLst>
                              <p:par>
                                <p:cTn id="29" presetID="2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edge">
                                      <p:cBhvr>
                                        <p:cTn id="31" dur="5000"/>
                                        <p:tgtEl>
                                          <p:spTgt spid="3">
                                            <p:txEl>
                                              <p:pRg st="7" end="7"/>
                                            </p:txEl>
                                          </p:spTgt>
                                        </p:tgtEl>
                                      </p:cBhvr>
                                    </p:animEffect>
                                  </p:childTnLst>
                                </p:cTn>
                              </p:par>
                            </p:childTnLst>
                          </p:cTn>
                        </p:par>
                        <p:par>
                          <p:cTn id="32" fill="hold">
                            <p:stCondLst>
                              <p:cond delay="29000"/>
                            </p:stCondLst>
                            <p:childTnLst>
                              <p:par>
                                <p:cTn id="33" presetID="2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edge">
                                      <p:cBhvr>
                                        <p:cTn id="35" dur="5000"/>
                                        <p:tgtEl>
                                          <p:spTgt spid="3">
                                            <p:txEl>
                                              <p:pRg st="8" end="8"/>
                                            </p:txEl>
                                          </p:spTgt>
                                        </p:tgtEl>
                                      </p:cBhvr>
                                    </p:animEffect>
                                  </p:childTnLst>
                                </p:cTn>
                              </p:par>
                            </p:childTnLst>
                          </p:cTn>
                        </p:par>
                        <p:par>
                          <p:cTn id="36" fill="hold">
                            <p:stCondLst>
                              <p:cond delay="34000"/>
                            </p:stCondLst>
                            <p:childTnLst>
                              <p:par>
                                <p:cTn id="37" presetID="2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wedge">
                                      <p:cBhvr>
                                        <p:cTn id="39" dur="5000"/>
                                        <p:tgtEl>
                                          <p:spTgt spid="3">
                                            <p:txEl>
                                              <p:pRg st="9" end="9"/>
                                            </p:txEl>
                                          </p:spTgt>
                                        </p:tgtEl>
                                      </p:cBhvr>
                                    </p:animEffect>
                                  </p:childTnLst>
                                </p:cTn>
                              </p:par>
                            </p:childTnLst>
                          </p:cTn>
                        </p:par>
                        <p:par>
                          <p:cTn id="40" fill="hold">
                            <p:stCondLst>
                              <p:cond delay="39000"/>
                            </p:stCondLst>
                            <p:childTnLst>
                              <p:par>
                                <p:cTn id="41" presetID="53"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3000" fill="hold"/>
                                        <p:tgtEl>
                                          <p:spTgt spid="5"/>
                                        </p:tgtEl>
                                        <p:attrNameLst>
                                          <p:attrName>ppt_w</p:attrName>
                                        </p:attrNameLst>
                                      </p:cBhvr>
                                      <p:tavLst>
                                        <p:tav tm="0">
                                          <p:val>
                                            <p:fltVal val="0"/>
                                          </p:val>
                                        </p:tav>
                                        <p:tav tm="100000">
                                          <p:val>
                                            <p:strVal val="#ppt_w"/>
                                          </p:val>
                                        </p:tav>
                                      </p:tavLst>
                                    </p:anim>
                                    <p:anim calcmode="lin" valueType="num">
                                      <p:cBhvr>
                                        <p:cTn id="44" dur="3000" fill="hold"/>
                                        <p:tgtEl>
                                          <p:spTgt spid="5"/>
                                        </p:tgtEl>
                                        <p:attrNameLst>
                                          <p:attrName>ppt_h</p:attrName>
                                        </p:attrNameLst>
                                      </p:cBhvr>
                                      <p:tavLst>
                                        <p:tav tm="0">
                                          <p:val>
                                            <p:fltVal val="0"/>
                                          </p:val>
                                        </p:tav>
                                        <p:tav tm="100000">
                                          <p:val>
                                            <p:strVal val="#ppt_h"/>
                                          </p:val>
                                        </p:tav>
                                      </p:tavLst>
                                    </p:anim>
                                    <p:animEffect transition="in" filter="fade">
                                      <p:cBhvr>
                                        <p:cTn id="45" dur="3000"/>
                                        <p:tgtEl>
                                          <p:spTgt spid="5"/>
                                        </p:tgtEl>
                                      </p:cBhvr>
                                    </p:animEffect>
                                  </p:childTnLst>
                                </p:cTn>
                              </p:par>
                            </p:childTnLst>
                          </p:cTn>
                        </p:par>
                        <p:par>
                          <p:cTn id="46" fill="hold">
                            <p:stCondLst>
                              <p:cond delay="42000"/>
                            </p:stCondLst>
                            <p:childTnLst>
                              <p:par>
                                <p:cTn id="47" presetID="53"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3000" fill="hold"/>
                                        <p:tgtEl>
                                          <p:spTgt spid="8"/>
                                        </p:tgtEl>
                                        <p:attrNameLst>
                                          <p:attrName>ppt_w</p:attrName>
                                        </p:attrNameLst>
                                      </p:cBhvr>
                                      <p:tavLst>
                                        <p:tav tm="0">
                                          <p:val>
                                            <p:fltVal val="0"/>
                                          </p:val>
                                        </p:tav>
                                        <p:tav tm="100000">
                                          <p:val>
                                            <p:strVal val="#ppt_w"/>
                                          </p:val>
                                        </p:tav>
                                      </p:tavLst>
                                    </p:anim>
                                    <p:anim calcmode="lin" valueType="num">
                                      <p:cBhvr>
                                        <p:cTn id="50" dur="3000" fill="hold"/>
                                        <p:tgtEl>
                                          <p:spTgt spid="8"/>
                                        </p:tgtEl>
                                        <p:attrNameLst>
                                          <p:attrName>ppt_h</p:attrName>
                                        </p:attrNameLst>
                                      </p:cBhvr>
                                      <p:tavLst>
                                        <p:tav tm="0">
                                          <p:val>
                                            <p:fltVal val="0"/>
                                          </p:val>
                                        </p:tav>
                                        <p:tav tm="100000">
                                          <p:val>
                                            <p:strVal val="#ppt_h"/>
                                          </p:val>
                                        </p:tav>
                                      </p:tavLst>
                                    </p:anim>
                                    <p:animEffect transition="in" filter="fade">
                                      <p:cBhvr>
                                        <p:cTn id="51" dur="3000"/>
                                        <p:tgtEl>
                                          <p:spTgt spid="8"/>
                                        </p:tgtEl>
                                      </p:cBhvr>
                                    </p:animEffect>
                                  </p:childTnLst>
                                </p:cTn>
                              </p:par>
                            </p:childTnLst>
                          </p:cTn>
                        </p:par>
                        <p:par>
                          <p:cTn id="52" fill="hold">
                            <p:stCondLst>
                              <p:cond delay="45000"/>
                            </p:stCondLst>
                            <p:childTnLst>
                              <p:par>
                                <p:cTn id="53" presetID="53"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3000" fill="hold"/>
                                        <p:tgtEl>
                                          <p:spTgt spid="7"/>
                                        </p:tgtEl>
                                        <p:attrNameLst>
                                          <p:attrName>ppt_w</p:attrName>
                                        </p:attrNameLst>
                                      </p:cBhvr>
                                      <p:tavLst>
                                        <p:tav tm="0">
                                          <p:val>
                                            <p:fltVal val="0"/>
                                          </p:val>
                                        </p:tav>
                                        <p:tav tm="100000">
                                          <p:val>
                                            <p:strVal val="#ppt_w"/>
                                          </p:val>
                                        </p:tav>
                                      </p:tavLst>
                                    </p:anim>
                                    <p:anim calcmode="lin" valueType="num">
                                      <p:cBhvr>
                                        <p:cTn id="56" dur="3000" fill="hold"/>
                                        <p:tgtEl>
                                          <p:spTgt spid="7"/>
                                        </p:tgtEl>
                                        <p:attrNameLst>
                                          <p:attrName>ppt_h</p:attrName>
                                        </p:attrNameLst>
                                      </p:cBhvr>
                                      <p:tavLst>
                                        <p:tav tm="0">
                                          <p:val>
                                            <p:fltVal val="0"/>
                                          </p:val>
                                        </p:tav>
                                        <p:tav tm="100000">
                                          <p:val>
                                            <p:strVal val="#ppt_h"/>
                                          </p:val>
                                        </p:tav>
                                      </p:tavLst>
                                    </p:anim>
                                    <p:animEffect transition="in" filter="fade">
                                      <p:cBhvr>
                                        <p:cTn id="5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12088" cy="6408712"/>
          </a:xfrm>
        </p:spPr>
        <p:txBody>
          <a:bodyPr>
            <a:normAutofit lnSpcReduction="10000"/>
          </a:bodyPr>
          <a:lstStyle/>
          <a:p>
            <a:pPr>
              <a:buNone/>
            </a:pPr>
            <a:r>
              <a:rPr lang="en-AU" sz="6000" b="1" i="1" dirty="0" smtClean="0"/>
              <a:t>Where </a:t>
            </a:r>
          </a:p>
          <a:p>
            <a:pPr>
              <a:buNone/>
            </a:pPr>
            <a:r>
              <a:rPr lang="en-AU" sz="6000" b="1" i="1" dirty="0" smtClean="0"/>
              <a:t>         are </a:t>
            </a:r>
          </a:p>
          <a:p>
            <a:pPr>
              <a:buNone/>
            </a:pPr>
            <a:r>
              <a:rPr lang="en-AU" sz="6000" b="1" i="1" dirty="0" smtClean="0"/>
              <a:t>             you </a:t>
            </a:r>
          </a:p>
          <a:p>
            <a:pPr>
              <a:buNone/>
            </a:pPr>
            <a:r>
              <a:rPr lang="en-AU" sz="6000" b="1" i="1" dirty="0" smtClean="0"/>
              <a:t>                 casting </a:t>
            </a:r>
          </a:p>
          <a:p>
            <a:pPr>
              <a:buNone/>
            </a:pPr>
            <a:r>
              <a:rPr lang="en-AU" sz="6000" b="1" i="1" dirty="0" smtClean="0"/>
              <a:t>                            your </a:t>
            </a:r>
          </a:p>
          <a:p>
            <a:pPr>
              <a:buNone/>
            </a:pPr>
            <a:r>
              <a:rPr lang="en-AU" sz="6000" b="1" i="1" dirty="0" smtClean="0"/>
              <a:t>                                  nets?</a:t>
            </a:r>
            <a:endParaRPr lang="en-AU" sz="6000" b="1" i="1" dirty="0"/>
          </a:p>
        </p:txBody>
      </p:sp>
      <p:pic>
        <p:nvPicPr>
          <p:cNvPr id="6" name="Picture 5" descr="Casting%20Nets.jpg"/>
          <p:cNvPicPr>
            <a:picLocks noChangeAspect="1"/>
          </p:cNvPicPr>
          <p:nvPr/>
        </p:nvPicPr>
        <p:blipFill>
          <a:blip r:embed="rId3" cstate="print"/>
          <a:stretch>
            <a:fillRect/>
          </a:stretch>
        </p:blipFill>
        <p:spPr>
          <a:xfrm>
            <a:off x="2267744" y="1628800"/>
            <a:ext cx="4681728" cy="3688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3" presetClass="emph" presetSubtype="2" fill="hold" nodeType="afterEffect">
                                  <p:stCondLst>
                                    <p:cond delay="0"/>
                                  </p:stCondLst>
                                  <p:iterate type="lt">
                                    <p:tmPct val="0"/>
                                  </p:iterate>
                                  <p:childTnLst>
                                    <p:animClr clrSpc="rgb">
                                      <p:cBhvr override="childStyle">
                                        <p:cTn id="10" dur="500" fill="hold"/>
                                        <p:tgtEl>
                                          <p:spTgt spid="3">
                                            <p:txEl>
                                              <p:pRg st="0" end="0"/>
                                            </p:txEl>
                                          </p:spTgt>
                                        </p:tgtEl>
                                        <p:attrNameLst>
                                          <p:attrName>style.color</p:attrName>
                                        </p:attrNameLst>
                                      </p:cBhvr>
                                      <p:to>
                                        <a:srgbClr val="00FF00"/>
                                      </p:to>
                                    </p:animClr>
                                  </p:childTnLst>
                                </p:cTn>
                              </p:par>
                            </p:childTnLst>
                          </p:cTn>
                        </p:par>
                        <p:par>
                          <p:cTn id="11" fill="hold">
                            <p:stCondLst>
                              <p:cond delay="1000"/>
                            </p:stCondLst>
                            <p:childTnLst>
                              <p:par>
                                <p:cTn id="12" presetID="3" presetClass="emph" presetSubtype="2" fill="hold" nodeType="afterEffect">
                                  <p:stCondLst>
                                    <p:cond delay="0"/>
                                  </p:stCondLst>
                                  <p:iterate type="lt">
                                    <p:tmPct val="0"/>
                                  </p:iterate>
                                  <p:childTnLst>
                                    <p:animClr clrSpc="rgb">
                                      <p:cBhvr override="childStyle">
                                        <p:cTn id="13" dur="500" fill="hold"/>
                                        <p:tgtEl>
                                          <p:spTgt spid="3">
                                            <p:txEl>
                                              <p:pRg st="0" end="0"/>
                                            </p:txEl>
                                          </p:spTgt>
                                        </p:tgtEl>
                                        <p:attrNameLst>
                                          <p:attrName>style.color</p:attrName>
                                        </p:attrNameLst>
                                      </p:cBhvr>
                                      <p:to>
                                        <a:srgbClr val="E90BC9"/>
                                      </p:to>
                                    </p:animClr>
                                  </p:childTnLst>
                                </p:cTn>
                              </p:par>
                            </p:childTnLst>
                          </p:cTn>
                        </p:par>
                        <p:par>
                          <p:cTn id="14" fill="hold">
                            <p:stCondLst>
                              <p:cond delay="1500"/>
                            </p:stCondLst>
                            <p:childTnLst>
                              <p:par>
                                <p:cTn id="15" presetID="9" presetClass="entr" presetSubtype="0" fill="hold" nodeType="afterEffect">
                                  <p:stCondLst>
                                    <p:cond delay="0"/>
                                  </p:stCondLst>
                                  <p:iterate type="lt">
                                    <p:tmPct val="0"/>
                                  </p:iterate>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par>
                          <p:cTn id="18" fill="hold">
                            <p:stCondLst>
                              <p:cond delay="2000"/>
                            </p:stCondLst>
                            <p:childTnLst>
                              <p:par>
                                <p:cTn id="19" presetID="3" presetClass="emph" presetSubtype="2" fill="hold" nodeType="afterEffect">
                                  <p:stCondLst>
                                    <p:cond delay="0"/>
                                  </p:stCondLst>
                                  <p:iterate type="lt">
                                    <p:tmPct val="0"/>
                                  </p:iterate>
                                  <p:childTnLst>
                                    <p:animClr clrSpc="rgb">
                                      <p:cBhvr override="childStyle">
                                        <p:cTn id="20" dur="500" fill="hold"/>
                                        <p:tgtEl>
                                          <p:spTgt spid="3">
                                            <p:txEl>
                                              <p:pRg st="1" end="1"/>
                                            </p:txEl>
                                          </p:spTgt>
                                        </p:tgtEl>
                                        <p:attrNameLst>
                                          <p:attrName>style.color</p:attrName>
                                        </p:attrNameLst>
                                      </p:cBhvr>
                                      <p:to>
                                        <a:srgbClr val="00FF00"/>
                                      </p:to>
                                    </p:animClr>
                                  </p:childTnLst>
                                </p:cTn>
                              </p:par>
                            </p:childTnLst>
                          </p:cTn>
                        </p:par>
                        <p:par>
                          <p:cTn id="21" fill="hold">
                            <p:stCondLst>
                              <p:cond delay="2500"/>
                            </p:stCondLst>
                            <p:childTnLst>
                              <p:par>
                                <p:cTn id="22" presetID="3" presetClass="emph" presetSubtype="2" fill="hold" nodeType="afterEffect">
                                  <p:stCondLst>
                                    <p:cond delay="0"/>
                                  </p:stCondLst>
                                  <p:iterate type="lt">
                                    <p:tmPct val="0"/>
                                  </p:iterate>
                                  <p:childTnLst>
                                    <p:animClr clrSpc="rgb">
                                      <p:cBhvr override="childStyle">
                                        <p:cTn id="23" dur="500" fill="hold"/>
                                        <p:tgtEl>
                                          <p:spTgt spid="3">
                                            <p:txEl>
                                              <p:pRg st="1" end="1"/>
                                            </p:txEl>
                                          </p:spTgt>
                                        </p:tgtEl>
                                        <p:attrNameLst>
                                          <p:attrName>style.color</p:attrName>
                                        </p:attrNameLst>
                                      </p:cBhvr>
                                      <p:to>
                                        <a:srgbClr val="2908EC"/>
                                      </p:to>
                                    </p:animClr>
                                  </p:childTnLst>
                                </p:cTn>
                              </p:par>
                            </p:childTnLst>
                          </p:cTn>
                        </p:par>
                        <p:par>
                          <p:cTn id="24" fill="hold">
                            <p:stCondLst>
                              <p:cond delay="3000"/>
                            </p:stCondLst>
                            <p:childTnLst>
                              <p:par>
                                <p:cTn id="25" presetID="9" presetClass="entr" presetSubtype="0" fill="hold" nodeType="afterEffect">
                                  <p:stCondLst>
                                    <p:cond delay="0"/>
                                  </p:stCondLst>
                                  <p:iterate type="lt">
                                    <p:tmPct val="0"/>
                                  </p:iterate>
                                  <p:childTnLst>
                                    <p:set>
                                      <p:cBhvr>
                                        <p:cTn id="26" dur="1" fill="hold">
                                          <p:stCondLst>
                                            <p:cond delay="0"/>
                                          </p:stCondLst>
                                        </p:cTn>
                                        <p:tgtEl>
                                          <p:spTgt spid="3">
                                            <p:txEl>
                                              <p:pRg st="2" end="2"/>
                                            </p:txEl>
                                          </p:spTgt>
                                        </p:tgtEl>
                                        <p:attrNameLst>
                                          <p:attrName>style.visibility</p:attrName>
                                        </p:attrNameLst>
                                      </p:cBhvr>
                                      <p:to>
                                        <p:strVal val="visible"/>
                                      </p:to>
                                    </p:set>
                                    <p:animEffect transition="in" filter="dissolve">
                                      <p:cBhvr>
                                        <p:cTn id="27" dur="500"/>
                                        <p:tgtEl>
                                          <p:spTgt spid="3">
                                            <p:txEl>
                                              <p:pRg st="2" end="2"/>
                                            </p:txEl>
                                          </p:spTgt>
                                        </p:tgtEl>
                                      </p:cBhvr>
                                    </p:animEffect>
                                  </p:childTnLst>
                                </p:cTn>
                              </p:par>
                            </p:childTnLst>
                          </p:cTn>
                        </p:par>
                        <p:par>
                          <p:cTn id="28" fill="hold">
                            <p:stCondLst>
                              <p:cond delay="3500"/>
                            </p:stCondLst>
                            <p:childTnLst>
                              <p:par>
                                <p:cTn id="29" presetID="3" presetClass="emph" presetSubtype="2" fill="hold" nodeType="afterEffect">
                                  <p:stCondLst>
                                    <p:cond delay="0"/>
                                  </p:stCondLst>
                                  <p:iterate type="lt">
                                    <p:tmPct val="0"/>
                                  </p:iterate>
                                  <p:childTnLst>
                                    <p:animClr clrSpc="rgb">
                                      <p:cBhvr override="childStyle">
                                        <p:cTn id="30" dur="500" fill="hold"/>
                                        <p:tgtEl>
                                          <p:spTgt spid="3">
                                            <p:txEl>
                                              <p:pRg st="2" end="2"/>
                                            </p:txEl>
                                          </p:spTgt>
                                        </p:tgtEl>
                                        <p:attrNameLst>
                                          <p:attrName>style.color</p:attrName>
                                        </p:attrNameLst>
                                      </p:cBhvr>
                                      <p:to>
                                        <a:srgbClr val="2908EC"/>
                                      </p:to>
                                    </p:animClr>
                                  </p:childTnLst>
                                </p:cTn>
                              </p:par>
                            </p:childTnLst>
                          </p:cTn>
                        </p:par>
                        <p:par>
                          <p:cTn id="31" fill="hold">
                            <p:stCondLst>
                              <p:cond delay="4000"/>
                            </p:stCondLst>
                            <p:childTnLst>
                              <p:par>
                                <p:cTn id="32" presetID="9" presetClass="entr" presetSubtype="0" fill="hold" nodeType="afterEffect">
                                  <p:stCondLst>
                                    <p:cond delay="0"/>
                                  </p:stCondLst>
                                  <p:iterate type="lt">
                                    <p:tmPct val="0"/>
                                  </p:iterate>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childTnLst>
                          </p:cTn>
                        </p:par>
                        <p:par>
                          <p:cTn id="35" fill="hold">
                            <p:stCondLst>
                              <p:cond delay="4500"/>
                            </p:stCondLst>
                            <p:childTnLst>
                              <p:par>
                                <p:cTn id="36" presetID="3" presetClass="emph" presetSubtype="2" fill="hold" nodeType="afterEffect">
                                  <p:stCondLst>
                                    <p:cond delay="0"/>
                                  </p:stCondLst>
                                  <p:iterate type="lt">
                                    <p:tmPct val="0"/>
                                  </p:iterate>
                                  <p:childTnLst>
                                    <p:animClr clrSpc="rgb">
                                      <p:cBhvr override="childStyle">
                                        <p:cTn id="37" dur="500" fill="hold"/>
                                        <p:tgtEl>
                                          <p:spTgt spid="3">
                                            <p:txEl>
                                              <p:pRg st="3" end="3"/>
                                            </p:txEl>
                                          </p:spTgt>
                                        </p:tgtEl>
                                        <p:attrNameLst>
                                          <p:attrName>style.color</p:attrName>
                                        </p:attrNameLst>
                                      </p:cBhvr>
                                      <p:to>
                                        <a:srgbClr val="2908EC"/>
                                      </p:to>
                                    </p:animClr>
                                  </p:childTnLst>
                                </p:cTn>
                              </p:par>
                            </p:childTnLst>
                          </p:cTn>
                        </p:par>
                        <p:par>
                          <p:cTn id="38" fill="hold">
                            <p:stCondLst>
                              <p:cond delay="5000"/>
                            </p:stCondLst>
                            <p:childTnLst>
                              <p:par>
                                <p:cTn id="39" presetID="9" presetClass="entr" presetSubtype="0" fill="hold" nodeType="afterEffect">
                                  <p:stCondLst>
                                    <p:cond delay="0"/>
                                  </p:stCondLst>
                                  <p:iterate type="lt">
                                    <p:tmPct val="0"/>
                                  </p:iterate>
                                  <p:childTnLst>
                                    <p:set>
                                      <p:cBhvr>
                                        <p:cTn id="40" dur="1" fill="hold">
                                          <p:stCondLst>
                                            <p:cond delay="0"/>
                                          </p:stCondLst>
                                        </p:cTn>
                                        <p:tgtEl>
                                          <p:spTgt spid="3">
                                            <p:txEl>
                                              <p:pRg st="4" end="4"/>
                                            </p:txEl>
                                          </p:spTgt>
                                        </p:tgtEl>
                                        <p:attrNameLst>
                                          <p:attrName>style.visibility</p:attrName>
                                        </p:attrNameLst>
                                      </p:cBhvr>
                                      <p:to>
                                        <p:strVal val="visible"/>
                                      </p:to>
                                    </p:set>
                                    <p:animEffect transition="in" filter="dissolve">
                                      <p:cBhvr>
                                        <p:cTn id="41" dur="500"/>
                                        <p:tgtEl>
                                          <p:spTgt spid="3">
                                            <p:txEl>
                                              <p:pRg st="4" end="4"/>
                                            </p:txEl>
                                          </p:spTgt>
                                        </p:tgtEl>
                                      </p:cBhvr>
                                    </p:animEffect>
                                  </p:childTnLst>
                                </p:cTn>
                              </p:par>
                            </p:childTnLst>
                          </p:cTn>
                        </p:par>
                        <p:par>
                          <p:cTn id="42" fill="hold">
                            <p:stCondLst>
                              <p:cond delay="5500"/>
                            </p:stCondLst>
                            <p:childTnLst>
                              <p:par>
                                <p:cTn id="43" presetID="3" presetClass="emph" presetSubtype="2" fill="hold" nodeType="afterEffect">
                                  <p:stCondLst>
                                    <p:cond delay="0"/>
                                  </p:stCondLst>
                                  <p:iterate type="lt">
                                    <p:tmPct val="0"/>
                                  </p:iterate>
                                  <p:childTnLst>
                                    <p:animClr clrSpc="rgb">
                                      <p:cBhvr override="childStyle">
                                        <p:cTn id="44" dur="500" fill="hold"/>
                                        <p:tgtEl>
                                          <p:spTgt spid="3">
                                            <p:txEl>
                                              <p:pRg st="4" end="4"/>
                                            </p:txEl>
                                          </p:spTgt>
                                        </p:tgtEl>
                                        <p:attrNameLst>
                                          <p:attrName>style.color</p:attrName>
                                        </p:attrNameLst>
                                      </p:cBhvr>
                                      <p:to>
                                        <a:srgbClr val="2908EC"/>
                                      </p:to>
                                    </p:animClr>
                                  </p:childTnLst>
                                </p:cTn>
                              </p:par>
                            </p:childTnLst>
                          </p:cTn>
                        </p:par>
                        <p:par>
                          <p:cTn id="45" fill="hold">
                            <p:stCondLst>
                              <p:cond delay="6000"/>
                            </p:stCondLst>
                            <p:childTnLst>
                              <p:par>
                                <p:cTn id="46" presetID="9" presetClass="entr" presetSubtype="0" fill="hold" nodeType="afterEffect">
                                  <p:stCondLst>
                                    <p:cond delay="0"/>
                                  </p:stCondLst>
                                  <p:iterate type="lt">
                                    <p:tmPct val="0"/>
                                  </p:iterate>
                                  <p:childTnLst>
                                    <p:set>
                                      <p:cBhvr>
                                        <p:cTn id="47" dur="1" fill="hold">
                                          <p:stCondLst>
                                            <p:cond delay="0"/>
                                          </p:stCondLst>
                                        </p:cTn>
                                        <p:tgtEl>
                                          <p:spTgt spid="3">
                                            <p:txEl>
                                              <p:pRg st="5" end="5"/>
                                            </p:txEl>
                                          </p:spTgt>
                                        </p:tgtEl>
                                        <p:attrNameLst>
                                          <p:attrName>style.visibility</p:attrName>
                                        </p:attrNameLst>
                                      </p:cBhvr>
                                      <p:to>
                                        <p:strVal val="visible"/>
                                      </p:to>
                                    </p:set>
                                    <p:animEffect transition="in" filter="dissolve">
                                      <p:cBhvr>
                                        <p:cTn id="48" dur="500"/>
                                        <p:tgtEl>
                                          <p:spTgt spid="3">
                                            <p:txEl>
                                              <p:pRg st="5" end="5"/>
                                            </p:txEl>
                                          </p:spTgt>
                                        </p:tgtEl>
                                      </p:cBhvr>
                                    </p:animEffect>
                                  </p:childTnLst>
                                </p:cTn>
                              </p:par>
                            </p:childTnLst>
                          </p:cTn>
                        </p:par>
                        <p:par>
                          <p:cTn id="49" fill="hold">
                            <p:stCondLst>
                              <p:cond delay="6500"/>
                            </p:stCondLst>
                            <p:childTnLst>
                              <p:par>
                                <p:cTn id="50" presetID="3" presetClass="emph" presetSubtype="2" fill="hold" nodeType="afterEffect">
                                  <p:stCondLst>
                                    <p:cond delay="0"/>
                                  </p:stCondLst>
                                  <p:iterate type="lt">
                                    <p:tmPct val="0"/>
                                  </p:iterate>
                                  <p:childTnLst>
                                    <p:animClr clrSpc="rgb">
                                      <p:cBhvr override="childStyle">
                                        <p:cTn id="51" dur="500" fill="hold"/>
                                        <p:tgtEl>
                                          <p:spTgt spid="3">
                                            <p:txEl>
                                              <p:pRg st="5" end="5"/>
                                            </p:txEl>
                                          </p:spTgt>
                                        </p:tgtEl>
                                        <p:attrNameLst>
                                          <p:attrName>style.color</p:attrName>
                                        </p:attrNameLst>
                                      </p:cBhvr>
                                      <p:to>
                                        <a:srgbClr val="2908EC"/>
                                      </p:to>
                                    </p:animClr>
                                  </p:childTnLst>
                                </p:cTn>
                              </p:par>
                            </p:childTnLst>
                          </p:cTn>
                        </p:par>
                        <p:par>
                          <p:cTn id="52" fill="hold">
                            <p:stCondLst>
                              <p:cond delay="7000"/>
                            </p:stCondLst>
                            <p:childTnLst>
                              <p:par>
                                <p:cTn id="53" presetID="36" presetClass="emph" presetSubtype="0" fill="hold" nodeType="afterEffect">
                                  <p:stCondLst>
                                    <p:cond delay="0"/>
                                  </p:stCondLst>
                                  <p:iterate type="lt">
                                    <p:tmPct val="10000"/>
                                  </p:iterate>
                                  <p:childTnLst>
                                    <p:animScale>
                                      <p:cBhvr>
                                        <p:cTn id="54" dur="250" autoRev="1" fill="hold">
                                          <p:stCondLst>
                                            <p:cond delay="0"/>
                                          </p:stCondLst>
                                        </p:cTn>
                                        <p:tgtEl>
                                          <p:spTgt spid="3">
                                            <p:txEl>
                                              <p:pRg st="0" end="0"/>
                                            </p:txEl>
                                          </p:spTgt>
                                        </p:tgtEl>
                                      </p:cBhvr>
                                      <p:to x="80000" y="100000"/>
                                    </p:animScale>
                                    <p:anim by="(#ppt_w*0.10)" calcmode="lin" valueType="num">
                                      <p:cBhvr>
                                        <p:cTn id="55" dur="250" autoRev="1" fill="hold">
                                          <p:stCondLst>
                                            <p:cond delay="0"/>
                                          </p:stCondLst>
                                        </p:cTn>
                                        <p:tgtEl>
                                          <p:spTgt spid="3">
                                            <p:txEl>
                                              <p:pRg st="0" end="0"/>
                                            </p:txEl>
                                          </p:spTgt>
                                        </p:tgtEl>
                                        <p:attrNameLst>
                                          <p:attrName>ppt_x</p:attrName>
                                        </p:attrNameLst>
                                      </p:cBhvr>
                                    </p:anim>
                                    <p:anim by="(-#ppt_w*0.10)" calcmode="lin" valueType="num">
                                      <p:cBhvr>
                                        <p:cTn id="56" dur="250" autoRev="1" fill="hold">
                                          <p:stCondLst>
                                            <p:cond delay="0"/>
                                          </p:stCondLst>
                                        </p:cTn>
                                        <p:tgtEl>
                                          <p:spTgt spid="3">
                                            <p:txEl>
                                              <p:pRg st="0" end="0"/>
                                            </p:txEl>
                                          </p:spTgt>
                                        </p:tgtEl>
                                        <p:attrNameLst>
                                          <p:attrName>ppt_y</p:attrName>
                                        </p:attrNameLst>
                                      </p:cBhvr>
                                    </p:anim>
                                    <p:animRot by="-480000">
                                      <p:cBhvr>
                                        <p:cTn id="57" dur="250" autoRev="1" fill="hold">
                                          <p:stCondLst>
                                            <p:cond delay="0"/>
                                          </p:stCondLst>
                                        </p:cTn>
                                        <p:tgtEl>
                                          <p:spTgt spid="3">
                                            <p:txEl>
                                              <p:pRg st="0" end="0"/>
                                            </p:txEl>
                                          </p:spTgt>
                                        </p:tgtEl>
                                        <p:attrNameLst>
                                          <p:attrName>r</p:attrName>
                                        </p:attrNameLst>
                                      </p:cBhvr>
                                    </p:animRot>
                                  </p:childTnLst>
                                </p:cTn>
                              </p:par>
                            </p:childTnLst>
                          </p:cTn>
                        </p:par>
                        <p:par>
                          <p:cTn id="58" fill="hold">
                            <p:stCondLst>
                              <p:cond delay="7700"/>
                            </p:stCondLst>
                            <p:childTnLst>
                              <p:par>
                                <p:cTn id="59" presetID="36" presetClass="emph" presetSubtype="0" fill="hold" nodeType="afterEffect">
                                  <p:stCondLst>
                                    <p:cond delay="0"/>
                                  </p:stCondLst>
                                  <p:iterate type="lt">
                                    <p:tmPct val="10000"/>
                                  </p:iterate>
                                  <p:childTnLst>
                                    <p:animScale>
                                      <p:cBhvr>
                                        <p:cTn id="60" dur="250" autoRev="1" fill="hold">
                                          <p:stCondLst>
                                            <p:cond delay="0"/>
                                          </p:stCondLst>
                                        </p:cTn>
                                        <p:tgtEl>
                                          <p:spTgt spid="3">
                                            <p:txEl>
                                              <p:pRg st="1" end="1"/>
                                            </p:txEl>
                                          </p:spTgt>
                                        </p:tgtEl>
                                      </p:cBhvr>
                                      <p:to x="80000" y="100000"/>
                                    </p:animScale>
                                    <p:anim by="(#ppt_w*0.10)" calcmode="lin" valueType="num">
                                      <p:cBhvr>
                                        <p:cTn id="61" dur="250" autoRev="1" fill="hold">
                                          <p:stCondLst>
                                            <p:cond delay="0"/>
                                          </p:stCondLst>
                                        </p:cTn>
                                        <p:tgtEl>
                                          <p:spTgt spid="3">
                                            <p:txEl>
                                              <p:pRg st="1" end="1"/>
                                            </p:txEl>
                                          </p:spTgt>
                                        </p:tgtEl>
                                        <p:attrNameLst>
                                          <p:attrName>ppt_x</p:attrName>
                                        </p:attrNameLst>
                                      </p:cBhvr>
                                    </p:anim>
                                    <p:anim by="(-#ppt_w*0.10)" calcmode="lin" valueType="num">
                                      <p:cBhvr>
                                        <p:cTn id="62" dur="250" autoRev="1" fill="hold">
                                          <p:stCondLst>
                                            <p:cond delay="0"/>
                                          </p:stCondLst>
                                        </p:cTn>
                                        <p:tgtEl>
                                          <p:spTgt spid="3">
                                            <p:txEl>
                                              <p:pRg st="1" end="1"/>
                                            </p:txEl>
                                          </p:spTgt>
                                        </p:tgtEl>
                                        <p:attrNameLst>
                                          <p:attrName>ppt_y</p:attrName>
                                        </p:attrNameLst>
                                      </p:cBhvr>
                                    </p:anim>
                                    <p:animRot by="-480000">
                                      <p:cBhvr>
                                        <p:cTn id="63" dur="250" autoRev="1" fill="hold">
                                          <p:stCondLst>
                                            <p:cond delay="0"/>
                                          </p:stCondLst>
                                        </p:cTn>
                                        <p:tgtEl>
                                          <p:spTgt spid="3">
                                            <p:txEl>
                                              <p:pRg st="1" end="1"/>
                                            </p:txEl>
                                          </p:spTgt>
                                        </p:tgtEl>
                                        <p:attrNameLst>
                                          <p:attrName>r</p:attrName>
                                        </p:attrNameLst>
                                      </p:cBhvr>
                                    </p:animRot>
                                  </p:childTnLst>
                                </p:cTn>
                              </p:par>
                            </p:childTnLst>
                          </p:cTn>
                        </p:par>
                        <p:par>
                          <p:cTn id="64" fill="hold">
                            <p:stCondLst>
                              <p:cond delay="8300"/>
                            </p:stCondLst>
                            <p:childTnLst>
                              <p:par>
                                <p:cTn id="65" presetID="36" presetClass="emph" presetSubtype="0" fill="hold" nodeType="afterEffect">
                                  <p:stCondLst>
                                    <p:cond delay="0"/>
                                  </p:stCondLst>
                                  <p:iterate type="lt">
                                    <p:tmPct val="10000"/>
                                  </p:iterate>
                                  <p:childTnLst>
                                    <p:animScale>
                                      <p:cBhvr>
                                        <p:cTn id="66" dur="250" autoRev="1" fill="hold">
                                          <p:stCondLst>
                                            <p:cond delay="0"/>
                                          </p:stCondLst>
                                        </p:cTn>
                                        <p:tgtEl>
                                          <p:spTgt spid="3">
                                            <p:txEl>
                                              <p:pRg st="2" end="2"/>
                                            </p:txEl>
                                          </p:spTgt>
                                        </p:tgtEl>
                                      </p:cBhvr>
                                      <p:to x="80000" y="100000"/>
                                    </p:animScale>
                                    <p:anim by="(#ppt_w*0.10)" calcmode="lin" valueType="num">
                                      <p:cBhvr>
                                        <p:cTn id="67" dur="250" autoRev="1" fill="hold">
                                          <p:stCondLst>
                                            <p:cond delay="0"/>
                                          </p:stCondLst>
                                        </p:cTn>
                                        <p:tgtEl>
                                          <p:spTgt spid="3">
                                            <p:txEl>
                                              <p:pRg st="2" end="2"/>
                                            </p:txEl>
                                          </p:spTgt>
                                        </p:tgtEl>
                                        <p:attrNameLst>
                                          <p:attrName>ppt_x</p:attrName>
                                        </p:attrNameLst>
                                      </p:cBhvr>
                                    </p:anim>
                                    <p:anim by="(-#ppt_w*0.10)" calcmode="lin" valueType="num">
                                      <p:cBhvr>
                                        <p:cTn id="68" dur="250" autoRev="1" fill="hold">
                                          <p:stCondLst>
                                            <p:cond delay="0"/>
                                          </p:stCondLst>
                                        </p:cTn>
                                        <p:tgtEl>
                                          <p:spTgt spid="3">
                                            <p:txEl>
                                              <p:pRg st="2" end="2"/>
                                            </p:txEl>
                                          </p:spTgt>
                                        </p:tgtEl>
                                        <p:attrNameLst>
                                          <p:attrName>ppt_y</p:attrName>
                                        </p:attrNameLst>
                                      </p:cBhvr>
                                    </p:anim>
                                    <p:animRot by="-480000">
                                      <p:cBhvr>
                                        <p:cTn id="69" dur="250" autoRev="1" fill="hold">
                                          <p:stCondLst>
                                            <p:cond delay="0"/>
                                          </p:stCondLst>
                                        </p:cTn>
                                        <p:tgtEl>
                                          <p:spTgt spid="3">
                                            <p:txEl>
                                              <p:pRg st="2" end="2"/>
                                            </p:txEl>
                                          </p:spTgt>
                                        </p:tgtEl>
                                        <p:attrNameLst>
                                          <p:attrName>r</p:attrName>
                                        </p:attrNameLst>
                                      </p:cBhvr>
                                    </p:animRot>
                                  </p:childTnLst>
                                </p:cTn>
                              </p:par>
                            </p:childTnLst>
                          </p:cTn>
                        </p:par>
                        <p:par>
                          <p:cTn id="70" fill="hold">
                            <p:stCondLst>
                              <p:cond delay="8900"/>
                            </p:stCondLst>
                            <p:childTnLst>
                              <p:par>
                                <p:cTn id="71" presetID="36" presetClass="emph" presetSubtype="0" fill="hold" nodeType="afterEffect">
                                  <p:stCondLst>
                                    <p:cond delay="0"/>
                                  </p:stCondLst>
                                  <p:iterate type="lt">
                                    <p:tmPct val="10000"/>
                                  </p:iterate>
                                  <p:childTnLst>
                                    <p:animScale>
                                      <p:cBhvr>
                                        <p:cTn id="72" dur="250" autoRev="1" fill="hold">
                                          <p:stCondLst>
                                            <p:cond delay="0"/>
                                          </p:stCondLst>
                                        </p:cTn>
                                        <p:tgtEl>
                                          <p:spTgt spid="3">
                                            <p:txEl>
                                              <p:pRg st="3" end="3"/>
                                            </p:txEl>
                                          </p:spTgt>
                                        </p:tgtEl>
                                      </p:cBhvr>
                                      <p:to x="80000" y="100000"/>
                                    </p:animScale>
                                    <p:anim by="(#ppt_w*0.10)" calcmode="lin" valueType="num">
                                      <p:cBhvr>
                                        <p:cTn id="73" dur="250" autoRev="1" fill="hold">
                                          <p:stCondLst>
                                            <p:cond delay="0"/>
                                          </p:stCondLst>
                                        </p:cTn>
                                        <p:tgtEl>
                                          <p:spTgt spid="3">
                                            <p:txEl>
                                              <p:pRg st="3" end="3"/>
                                            </p:txEl>
                                          </p:spTgt>
                                        </p:tgtEl>
                                        <p:attrNameLst>
                                          <p:attrName>ppt_x</p:attrName>
                                        </p:attrNameLst>
                                      </p:cBhvr>
                                    </p:anim>
                                    <p:anim by="(-#ppt_w*0.10)" calcmode="lin" valueType="num">
                                      <p:cBhvr>
                                        <p:cTn id="74" dur="250" autoRev="1" fill="hold">
                                          <p:stCondLst>
                                            <p:cond delay="0"/>
                                          </p:stCondLst>
                                        </p:cTn>
                                        <p:tgtEl>
                                          <p:spTgt spid="3">
                                            <p:txEl>
                                              <p:pRg st="3" end="3"/>
                                            </p:txEl>
                                          </p:spTgt>
                                        </p:tgtEl>
                                        <p:attrNameLst>
                                          <p:attrName>ppt_y</p:attrName>
                                        </p:attrNameLst>
                                      </p:cBhvr>
                                    </p:anim>
                                    <p:animRot by="-480000">
                                      <p:cBhvr>
                                        <p:cTn id="75" dur="250" autoRev="1" fill="hold">
                                          <p:stCondLst>
                                            <p:cond delay="0"/>
                                          </p:stCondLst>
                                        </p:cTn>
                                        <p:tgtEl>
                                          <p:spTgt spid="3">
                                            <p:txEl>
                                              <p:pRg st="3" end="3"/>
                                            </p:txEl>
                                          </p:spTgt>
                                        </p:tgtEl>
                                        <p:attrNameLst>
                                          <p:attrName>r</p:attrName>
                                        </p:attrNameLst>
                                      </p:cBhvr>
                                    </p:animRot>
                                  </p:childTnLst>
                                </p:cTn>
                              </p:par>
                            </p:childTnLst>
                          </p:cTn>
                        </p:par>
                        <p:par>
                          <p:cTn id="76" fill="hold">
                            <p:stCondLst>
                              <p:cond delay="9700"/>
                            </p:stCondLst>
                            <p:childTnLst>
                              <p:par>
                                <p:cTn id="77" presetID="36" presetClass="emph" presetSubtype="0" fill="hold" nodeType="afterEffect">
                                  <p:stCondLst>
                                    <p:cond delay="0"/>
                                  </p:stCondLst>
                                  <p:iterate type="lt">
                                    <p:tmPct val="10000"/>
                                  </p:iterate>
                                  <p:childTnLst>
                                    <p:animScale>
                                      <p:cBhvr>
                                        <p:cTn id="78" dur="250" autoRev="1" fill="hold">
                                          <p:stCondLst>
                                            <p:cond delay="0"/>
                                          </p:stCondLst>
                                        </p:cTn>
                                        <p:tgtEl>
                                          <p:spTgt spid="3">
                                            <p:txEl>
                                              <p:pRg st="4" end="4"/>
                                            </p:txEl>
                                          </p:spTgt>
                                        </p:tgtEl>
                                      </p:cBhvr>
                                      <p:to x="80000" y="100000"/>
                                    </p:animScale>
                                    <p:anim by="(#ppt_w*0.10)" calcmode="lin" valueType="num">
                                      <p:cBhvr>
                                        <p:cTn id="79" dur="250" autoRev="1" fill="hold">
                                          <p:stCondLst>
                                            <p:cond delay="0"/>
                                          </p:stCondLst>
                                        </p:cTn>
                                        <p:tgtEl>
                                          <p:spTgt spid="3">
                                            <p:txEl>
                                              <p:pRg st="4" end="4"/>
                                            </p:txEl>
                                          </p:spTgt>
                                        </p:tgtEl>
                                        <p:attrNameLst>
                                          <p:attrName>ppt_x</p:attrName>
                                        </p:attrNameLst>
                                      </p:cBhvr>
                                    </p:anim>
                                    <p:anim by="(-#ppt_w*0.10)" calcmode="lin" valueType="num">
                                      <p:cBhvr>
                                        <p:cTn id="80" dur="250" autoRev="1" fill="hold">
                                          <p:stCondLst>
                                            <p:cond delay="0"/>
                                          </p:stCondLst>
                                        </p:cTn>
                                        <p:tgtEl>
                                          <p:spTgt spid="3">
                                            <p:txEl>
                                              <p:pRg st="4" end="4"/>
                                            </p:txEl>
                                          </p:spTgt>
                                        </p:tgtEl>
                                        <p:attrNameLst>
                                          <p:attrName>ppt_y</p:attrName>
                                        </p:attrNameLst>
                                      </p:cBhvr>
                                    </p:anim>
                                    <p:animRot by="-480000">
                                      <p:cBhvr>
                                        <p:cTn id="81" dur="250" autoRev="1" fill="hold">
                                          <p:stCondLst>
                                            <p:cond delay="0"/>
                                          </p:stCondLst>
                                        </p:cTn>
                                        <p:tgtEl>
                                          <p:spTgt spid="3">
                                            <p:txEl>
                                              <p:pRg st="4" end="4"/>
                                            </p:txEl>
                                          </p:spTgt>
                                        </p:tgtEl>
                                        <p:attrNameLst>
                                          <p:attrName>r</p:attrName>
                                        </p:attrNameLst>
                                      </p:cBhvr>
                                    </p:animRot>
                                  </p:childTnLst>
                                </p:cTn>
                              </p:par>
                            </p:childTnLst>
                          </p:cTn>
                        </p:par>
                        <p:par>
                          <p:cTn id="82" fill="hold">
                            <p:stCondLst>
                              <p:cond delay="10350"/>
                            </p:stCondLst>
                            <p:childTnLst>
                              <p:par>
                                <p:cTn id="83" presetID="36" presetClass="emph" presetSubtype="0" fill="hold" nodeType="afterEffect">
                                  <p:stCondLst>
                                    <p:cond delay="0"/>
                                  </p:stCondLst>
                                  <p:iterate type="lt">
                                    <p:tmPct val="10000"/>
                                  </p:iterate>
                                  <p:childTnLst>
                                    <p:animScale>
                                      <p:cBhvr>
                                        <p:cTn id="84" dur="250" autoRev="1" fill="hold">
                                          <p:stCondLst>
                                            <p:cond delay="0"/>
                                          </p:stCondLst>
                                        </p:cTn>
                                        <p:tgtEl>
                                          <p:spTgt spid="3">
                                            <p:txEl>
                                              <p:pRg st="5" end="5"/>
                                            </p:txEl>
                                          </p:spTgt>
                                        </p:tgtEl>
                                      </p:cBhvr>
                                      <p:to x="80000" y="100000"/>
                                    </p:animScale>
                                    <p:anim by="(#ppt_w*0.10)" calcmode="lin" valueType="num">
                                      <p:cBhvr>
                                        <p:cTn id="85" dur="250" autoRev="1" fill="hold">
                                          <p:stCondLst>
                                            <p:cond delay="0"/>
                                          </p:stCondLst>
                                        </p:cTn>
                                        <p:tgtEl>
                                          <p:spTgt spid="3">
                                            <p:txEl>
                                              <p:pRg st="5" end="5"/>
                                            </p:txEl>
                                          </p:spTgt>
                                        </p:tgtEl>
                                        <p:attrNameLst>
                                          <p:attrName>ppt_x</p:attrName>
                                        </p:attrNameLst>
                                      </p:cBhvr>
                                    </p:anim>
                                    <p:anim by="(-#ppt_w*0.10)" calcmode="lin" valueType="num">
                                      <p:cBhvr>
                                        <p:cTn id="86" dur="250" autoRev="1" fill="hold">
                                          <p:stCondLst>
                                            <p:cond delay="0"/>
                                          </p:stCondLst>
                                        </p:cTn>
                                        <p:tgtEl>
                                          <p:spTgt spid="3">
                                            <p:txEl>
                                              <p:pRg st="5" end="5"/>
                                            </p:txEl>
                                          </p:spTgt>
                                        </p:tgtEl>
                                        <p:attrNameLst>
                                          <p:attrName>ppt_y</p:attrName>
                                        </p:attrNameLst>
                                      </p:cBhvr>
                                    </p:anim>
                                    <p:animRot by="-480000">
                                      <p:cBhvr>
                                        <p:cTn id="87" dur="250" autoRev="1" fill="hold">
                                          <p:stCondLst>
                                            <p:cond delay="0"/>
                                          </p:stCondLst>
                                        </p:cTn>
                                        <p:tgtEl>
                                          <p:spTgt spid="3">
                                            <p:txEl>
                                              <p:pRg st="5" end="5"/>
                                            </p:txEl>
                                          </p:spTgt>
                                        </p:tgtEl>
                                        <p:attrNameLst>
                                          <p:attrName>r</p:attrName>
                                        </p:attrNameLst>
                                      </p:cBhvr>
                                    </p:animRot>
                                  </p:childTnLst>
                                </p:cTn>
                              </p:par>
                            </p:childTnLst>
                          </p:cTn>
                        </p:par>
                        <p:par>
                          <p:cTn id="88" fill="hold">
                            <p:stCondLst>
                              <p:cond delay="11050"/>
                            </p:stCondLst>
                            <p:childTnLst>
                              <p:par>
                                <p:cTn id="89" presetID="53"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5000" fill="hold"/>
                                        <p:tgtEl>
                                          <p:spTgt spid="6"/>
                                        </p:tgtEl>
                                        <p:attrNameLst>
                                          <p:attrName>ppt_w</p:attrName>
                                        </p:attrNameLst>
                                      </p:cBhvr>
                                      <p:tavLst>
                                        <p:tav tm="0">
                                          <p:val>
                                            <p:fltVal val="0"/>
                                          </p:val>
                                        </p:tav>
                                        <p:tav tm="100000">
                                          <p:val>
                                            <p:strVal val="#ppt_w"/>
                                          </p:val>
                                        </p:tav>
                                      </p:tavLst>
                                    </p:anim>
                                    <p:anim calcmode="lin" valueType="num">
                                      <p:cBhvr>
                                        <p:cTn id="92" dur="5000" fill="hold"/>
                                        <p:tgtEl>
                                          <p:spTgt spid="6"/>
                                        </p:tgtEl>
                                        <p:attrNameLst>
                                          <p:attrName>ppt_h</p:attrName>
                                        </p:attrNameLst>
                                      </p:cBhvr>
                                      <p:tavLst>
                                        <p:tav tm="0">
                                          <p:val>
                                            <p:fltVal val="0"/>
                                          </p:val>
                                        </p:tav>
                                        <p:tav tm="100000">
                                          <p:val>
                                            <p:strVal val="#ppt_h"/>
                                          </p:val>
                                        </p:tav>
                                      </p:tavLst>
                                    </p:anim>
                                    <p:animEffect transition="in" filter="fade">
                                      <p:cBhvr>
                                        <p:cTn id="93"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6480720"/>
          </a:xfrm>
        </p:spPr>
        <p:txBody>
          <a:bodyPr>
            <a:normAutofit fontScale="62500" lnSpcReduction="20000"/>
          </a:bodyPr>
          <a:lstStyle/>
          <a:p>
            <a:pPr>
              <a:buNone/>
            </a:pPr>
            <a:r>
              <a:rPr lang="en-AU" sz="32000" dirty="0" smtClean="0">
                <a:latin typeface="Baskerville Old Face" pitchFamily="18" charset="0"/>
              </a:rPr>
              <a:t>P</a:t>
            </a:r>
            <a:r>
              <a:rPr lang="en-AU" sz="13700" dirty="0" smtClean="0">
                <a:latin typeface="Baskerville Old Face" pitchFamily="18" charset="0"/>
              </a:rPr>
              <a:t>eople:</a:t>
            </a:r>
          </a:p>
          <a:p>
            <a:pPr>
              <a:buNone/>
            </a:pPr>
            <a:r>
              <a:rPr lang="en-AU" sz="9600" dirty="0" smtClean="0">
                <a:latin typeface="Baskerville Old Face" pitchFamily="18" charset="0"/>
              </a:rPr>
              <a:t>  Living the Good News   		</a:t>
            </a:r>
          </a:p>
          <a:p>
            <a:pPr>
              <a:buNone/>
            </a:pPr>
            <a:r>
              <a:rPr lang="en-AU" sz="9600" dirty="0" smtClean="0">
                <a:latin typeface="Baskerville Old Face" pitchFamily="18" charset="0"/>
              </a:rPr>
              <a:t>        of the Gospel</a:t>
            </a: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2800" dirty="0" smtClean="0">
                <a:latin typeface="Baskerville Old Face" pitchFamily="18" charset="0"/>
              </a:rPr>
              <a:t>Rule 6</a:t>
            </a:r>
          </a:p>
          <a:p>
            <a:pPr>
              <a:buNone/>
            </a:pPr>
            <a:r>
              <a:rPr lang="en-AU" sz="2800" dirty="0" smtClean="0">
                <a:latin typeface="Baskerville Old Face" pitchFamily="18" charset="0"/>
              </a:rPr>
              <a:t>Art. 17.1 GC</a:t>
            </a:r>
          </a:p>
          <a:p>
            <a:pPr>
              <a:buNone/>
            </a:pPr>
            <a:r>
              <a:rPr lang="en-AU" sz="2800" dirty="0" smtClean="0">
                <a:latin typeface="Baskerville Old Face" pitchFamily="18" charset="0"/>
              </a:rPr>
              <a:t>Admonition VII.I                                                                </a:t>
            </a:r>
          </a:p>
          <a:p>
            <a:pPr>
              <a:buNone/>
            </a:pPr>
            <a:endParaRPr lang="en-AU" sz="9600" dirty="0" smtClean="0">
              <a:latin typeface="Baskerville Old Face" pitchFamily="18" charset="0"/>
            </a:endParaRPr>
          </a:p>
          <a:p>
            <a:pPr>
              <a:buNone/>
            </a:pPr>
            <a:endParaRPr lang="en-AU" sz="9600" dirty="0" smtClean="0">
              <a:latin typeface="Baskerville Old Face" pitchFamily="18" charset="0"/>
            </a:endParaRPr>
          </a:p>
        </p:txBody>
      </p:sp>
      <p:pic>
        <p:nvPicPr>
          <p:cNvPr id="4" name="Picture 3" descr="Francis Consults  the Gospels.jpg"/>
          <p:cNvPicPr>
            <a:picLocks noChangeAspect="1"/>
          </p:cNvPicPr>
          <p:nvPr/>
        </p:nvPicPr>
        <p:blipFill>
          <a:blip r:embed="rId3" cstate="print"/>
          <a:stretch>
            <a:fillRect/>
          </a:stretch>
        </p:blipFill>
        <p:spPr>
          <a:xfrm>
            <a:off x="4932040" y="1988840"/>
            <a:ext cx="3379068" cy="40481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childTnLst>
                                </p:cTn>
                              </p:par>
                            </p:childTnLst>
                          </p:cTn>
                        </p:par>
                        <p:par>
                          <p:cTn id="8" fill="hold">
                            <p:stCondLst>
                              <p:cond delay="3000"/>
                            </p:stCondLst>
                            <p:childTnLst>
                              <p:par>
                                <p:cTn id="9" presetID="8"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amond(in)">
                                      <p:cBhvr>
                                        <p:cTn id="11" dur="1000"/>
                                        <p:tgtEl>
                                          <p:spTgt spid="3">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1000"/>
                                        <p:tgtEl>
                                          <p:spTgt spid="3">
                                            <p:txEl>
                                              <p:pRg st="2" end="2"/>
                                            </p:txEl>
                                          </p:spTgt>
                                        </p:tgtEl>
                                      </p:cBhvr>
                                    </p:animEffect>
                                  </p:childTnLst>
                                </p:cTn>
                              </p:par>
                            </p:childTnLst>
                          </p:cTn>
                        </p:par>
                        <p:par>
                          <p:cTn id="16" fill="hold">
                            <p:stCondLst>
                              <p:cond delay="5000"/>
                            </p:stCondLst>
                            <p:childTnLst>
                              <p:par>
                                <p:cTn id="17" presetID="13" presetClass="entr" presetSubtype="16"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plus(in)">
                                      <p:cBhvr>
                                        <p:cTn id="19" dur="2000"/>
                                        <p:tgtEl>
                                          <p:spTgt spid="3">
                                            <p:txEl>
                                              <p:pRg st="4" end="4"/>
                                            </p:txEl>
                                          </p:spTgt>
                                        </p:tgtEl>
                                      </p:cBhvr>
                                    </p:animEffect>
                                  </p:childTnLst>
                                </p:cTn>
                              </p:par>
                              <p:par>
                                <p:cTn id="20" presetID="13"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plus(in)">
                                      <p:cBhvr>
                                        <p:cTn id="22" dur="2000"/>
                                        <p:tgtEl>
                                          <p:spTgt spid="3">
                                            <p:txEl>
                                              <p:pRg st="5" end="5"/>
                                            </p:txEl>
                                          </p:spTgt>
                                        </p:tgtEl>
                                      </p:cBhvr>
                                    </p:animEffect>
                                  </p:childTnLst>
                                </p:cTn>
                              </p:par>
                              <p:par>
                                <p:cTn id="23" presetID="13"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plus(in)">
                                      <p:cBhvr>
                                        <p:cTn id="25" dur="2000"/>
                                        <p:tgtEl>
                                          <p:spTgt spid="3">
                                            <p:txEl>
                                              <p:pRg st="6" end="6"/>
                                            </p:txEl>
                                          </p:spTgt>
                                        </p:tgtEl>
                                      </p:cBhvr>
                                    </p:animEffect>
                                  </p:childTnLst>
                                </p:cTn>
                              </p:par>
                            </p:childTnLst>
                          </p:cTn>
                        </p:par>
                        <p:par>
                          <p:cTn id="26" fill="hold">
                            <p:stCondLst>
                              <p:cond delay="7000"/>
                            </p:stCondLst>
                            <p:childTnLst>
                              <p:par>
                                <p:cTn id="27" presetID="10"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3000"/>
                                        <p:tgtEl>
                                          <p:spTgt spid="4"/>
                                        </p:tgtEl>
                                      </p:cBhvr>
                                    </p:animEffect>
                                  </p:childTnLst>
                                </p:cTn>
                              </p:par>
                              <p:par>
                                <p:cTn id="30" presetID="10" presetClass="exit" presetSubtype="0" fill="hold" grpId="0" nodeType="withEffect">
                                  <p:stCondLst>
                                    <p:cond delay="0"/>
                                  </p:stCondLst>
                                  <p:childTnLst>
                                    <p:animEffect transition="out" filter="fade">
                                      <p:cBhvr>
                                        <p:cTn id="31" dur="2000"/>
                                        <p:tgtEl>
                                          <p:spTgt spid="3">
                                            <p:txEl>
                                              <p:pRg st="0" end="0"/>
                                            </p:txEl>
                                          </p:spTgt>
                                        </p:tgtEl>
                                      </p:cBhvr>
                                    </p:animEffect>
                                    <p:set>
                                      <p:cBhvr>
                                        <p:cTn id="32" dur="1" fill="hold">
                                          <p:stCondLst>
                                            <p:cond delay="1999"/>
                                          </p:stCondLst>
                                        </p:cTn>
                                        <p:tgtEl>
                                          <p:spTgt spid="3">
                                            <p:txEl>
                                              <p:pRg st="0" end="0"/>
                                            </p:txEl>
                                          </p:spTgt>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2000"/>
                                        <p:tgtEl>
                                          <p:spTgt spid="3">
                                            <p:txEl>
                                              <p:pRg st="1" end="1"/>
                                            </p:txEl>
                                          </p:spTgt>
                                        </p:tgtEl>
                                      </p:cBhvr>
                                    </p:animEffect>
                                    <p:set>
                                      <p:cBhvr>
                                        <p:cTn id="35" dur="1" fill="hold">
                                          <p:stCondLst>
                                            <p:cond delay="1999"/>
                                          </p:stCondLst>
                                        </p:cTn>
                                        <p:tgtEl>
                                          <p:spTgt spid="3">
                                            <p:txEl>
                                              <p:pRg st="1" end="1"/>
                                            </p:txEl>
                                          </p:spTgt>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2000"/>
                                        <p:tgtEl>
                                          <p:spTgt spid="3">
                                            <p:txEl>
                                              <p:pRg st="2" end="2"/>
                                            </p:txEl>
                                          </p:spTgt>
                                        </p:tgtEl>
                                      </p:cBhvr>
                                    </p:animEffect>
                                    <p:set>
                                      <p:cBhvr>
                                        <p:cTn id="38" dur="1" fill="hold">
                                          <p:stCondLst>
                                            <p:cond delay="1999"/>
                                          </p:stCondLst>
                                        </p:cTn>
                                        <p:tgtEl>
                                          <p:spTgt spid="3">
                                            <p:txEl>
                                              <p:pRg st="2" end="2"/>
                                            </p:txEl>
                                          </p:spTgt>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2000"/>
                                        <p:tgtEl>
                                          <p:spTgt spid="3">
                                            <p:txEl>
                                              <p:pRg st="4" end="4"/>
                                            </p:txEl>
                                          </p:spTgt>
                                        </p:tgtEl>
                                      </p:cBhvr>
                                    </p:animEffect>
                                    <p:set>
                                      <p:cBhvr>
                                        <p:cTn id="41" dur="1" fill="hold">
                                          <p:stCondLst>
                                            <p:cond delay="1999"/>
                                          </p:stCondLst>
                                        </p:cTn>
                                        <p:tgtEl>
                                          <p:spTgt spid="3">
                                            <p:txEl>
                                              <p:pRg st="4" end="4"/>
                                            </p:txEl>
                                          </p:spTgt>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2000"/>
                                        <p:tgtEl>
                                          <p:spTgt spid="3">
                                            <p:txEl>
                                              <p:pRg st="5" end="5"/>
                                            </p:txEl>
                                          </p:spTgt>
                                        </p:tgtEl>
                                      </p:cBhvr>
                                    </p:animEffect>
                                    <p:set>
                                      <p:cBhvr>
                                        <p:cTn id="44" dur="1" fill="hold">
                                          <p:stCondLst>
                                            <p:cond delay="1999"/>
                                          </p:stCondLst>
                                        </p:cTn>
                                        <p:tgtEl>
                                          <p:spTgt spid="3">
                                            <p:txEl>
                                              <p:pRg st="5" end="5"/>
                                            </p:txEl>
                                          </p:spTgt>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2000"/>
                                        <p:tgtEl>
                                          <p:spTgt spid="3">
                                            <p:txEl>
                                              <p:pRg st="6" end="6"/>
                                            </p:txEl>
                                          </p:spTgt>
                                        </p:tgtEl>
                                      </p:cBhvr>
                                    </p:animEffect>
                                    <p:set>
                                      <p:cBhvr>
                                        <p:cTn id="47" dur="1" fill="hold">
                                          <p:stCondLst>
                                            <p:cond delay="19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6336704"/>
          </a:xfrm>
        </p:spPr>
        <p:txBody>
          <a:bodyPr>
            <a:normAutofit lnSpcReduction="10000"/>
          </a:bodyPr>
          <a:lstStyle/>
          <a:p>
            <a:pPr>
              <a:buNone/>
            </a:pPr>
            <a:r>
              <a:rPr lang="en-AU" sz="20000" dirty="0" smtClean="0">
                <a:latin typeface="Baskerville Old Face" pitchFamily="18" charset="0"/>
              </a:rPr>
              <a:t>R</a:t>
            </a:r>
            <a:r>
              <a:rPr lang="en-AU" sz="9600" dirty="0" smtClean="0">
                <a:latin typeface="Baskerville Old Face" pitchFamily="18" charset="0"/>
              </a:rPr>
              <a:t>eaching:</a:t>
            </a:r>
          </a:p>
          <a:p>
            <a:pPr>
              <a:buNone/>
            </a:pPr>
            <a:r>
              <a:rPr lang="en-AU" sz="9600" dirty="0" smtClean="0">
                <a:latin typeface="Baskerville Old Face" pitchFamily="18" charset="0"/>
              </a:rPr>
              <a:t>     out in love</a:t>
            </a:r>
          </a:p>
          <a:p>
            <a:pPr>
              <a:buNone/>
            </a:pPr>
            <a:endParaRPr lang="en-AU" sz="2800" dirty="0" smtClean="0">
              <a:latin typeface="Baskerville Old Face" pitchFamily="18" charset="0"/>
            </a:endParaRPr>
          </a:p>
          <a:p>
            <a:pPr>
              <a:buNone/>
            </a:pPr>
            <a:r>
              <a:rPr lang="en-AU" sz="2800" dirty="0" smtClean="0">
                <a:latin typeface="Baskerville Old Face" pitchFamily="18" charset="0"/>
              </a:rPr>
              <a:t>                                                                  </a:t>
            </a:r>
          </a:p>
          <a:p>
            <a:pPr>
              <a:buNone/>
            </a:pPr>
            <a:r>
              <a:rPr lang="en-AU" sz="2800" dirty="0" smtClean="0">
                <a:latin typeface="Baskerville Old Face" pitchFamily="18" charset="0"/>
              </a:rPr>
              <a:t>Rule 11</a:t>
            </a:r>
          </a:p>
          <a:p>
            <a:pPr>
              <a:buNone/>
            </a:pPr>
            <a:r>
              <a:rPr lang="en-AU" sz="2800" dirty="0" smtClean="0">
                <a:latin typeface="Baskerville Old Face" pitchFamily="18" charset="0"/>
              </a:rPr>
              <a:t>Art. 15.1 GC                      </a:t>
            </a:r>
            <a:endParaRPr lang="en-AU" sz="9600" dirty="0">
              <a:latin typeface="Baskerville Old Face" pitchFamily="18" charset="0"/>
            </a:endParaRPr>
          </a:p>
        </p:txBody>
      </p:sp>
      <p:pic>
        <p:nvPicPr>
          <p:cNvPr id="5" name="Picture 4" descr="imagesCAYBVFHJ.jpg"/>
          <p:cNvPicPr>
            <a:picLocks noChangeAspect="1"/>
          </p:cNvPicPr>
          <p:nvPr/>
        </p:nvPicPr>
        <p:blipFill>
          <a:blip r:embed="rId3" cstate="print"/>
          <a:stretch>
            <a:fillRect/>
          </a:stretch>
        </p:blipFill>
        <p:spPr>
          <a:xfrm>
            <a:off x="2483768" y="2492896"/>
            <a:ext cx="3220566" cy="305559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9"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3000"/>
                                        <p:tgtEl>
                                          <p:spTgt spid="3">
                                            <p:txEl>
                                              <p:pRg st="4" end="4"/>
                                            </p:txEl>
                                          </p:spTgt>
                                        </p:tgtEl>
                                      </p:cBhvr>
                                    </p:animEffect>
                                  </p:childTnLst>
                                </p:cTn>
                              </p:par>
                            </p:childTnLst>
                          </p:cTn>
                        </p:par>
                        <p:par>
                          <p:cTn id="23" fill="hold">
                            <p:stCondLst>
                              <p:cond delay="9000"/>
                            </p:stCondLst>
                            <p:childTnLst>
                              <p:par>
                                <p:cTn id="24" presetID="9" presetClass="entr" presetSubtype="0" fill="hold" nodeType="after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3000"/>
                                        <p:tgtEl>
                                          <p:spTgt spid="3">
                                            <p:txEl>
                                              <p:pRg st="5" end="5"/>
                                            </p:txEl>
                                          </p:spTgt>
                                        </p:tgtEl>
                                      </p:cBhvr>
                                    </p:animEffect>
                                  </p:childTnLst>
                                </p:cTn>
                              </p:par>
                            </p:childTnLst>
                          </p:cTn>
                        </p:par>
                        <p:par>
                          <p:cTn id="27" fill="hold">
                            <p:stCondLst>
                              <p:cond delay="12000"/>
                            </p:stCondLst>
                            <p:childTnLst>
                              <p:par>
                                <p:cTn id="28" presetID="10"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childTnLst>
                                </p:cTn>
                              </p:par>
                              <p:par>
                                <p:cTn id="31" presetID="10" presetClass="exit" presetSubtype="0" fill="hold" grpId="0" nodeType="withEffect">
                                  <p:stCondLst>
                                    <p:cond delay="0"/>
                                  </p:stCondLst>
                                  <p:childTnLst>
                                    <p:animEffect transition="out" filter="fade">
                                      <p:cBhvr>
                                        <p:cTn id="32" dur="3000"/>
                                        <p:tgtEl>
                                          <p:spTgt spid="3">
                                            <p:txEl>
                                              <p:pRg st="0" end="0"/>
                                            </p:txEl>
                                          </p:spTgt>
                                        </p:tgtEl>
                                      </p:cBhvr>
                                    </p:animEffect>
                                    <p:set>
                                      <p:cBhvr>
                                        <p:cTn id="33" dur="1" fill="hold">
                                          <p:stCondLst>
                                            <p:cond delay="2999"/>
                                          </p:stCondLst>
                                        </p:cTn>
                                        <p:tgtEl>
                                          <p:spTgt spid="3">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3000"/>
                                        <p:tgtEl>
                                          <p:spTgt spid="3">
                                            <p:txEl>
                                              <p:pRg st="1" end="1"/>
                                            </p:txEl>
                                          </p:spTgt>
                                        </p:tgtEl>
                                      </p:cBhvr>
                                    </p:animEffect>
                                    <p:set>
                                      <p:cBhvr>
                                        <p:cTn id="36" dur="1" fill="hold">
                                          <p:stCondLst>
                                            <p:cond delay="2999"/>
                                          </p:stCondLst>
                                        </p:cTn>
                                        <p:tgtEl>
                                          <p:spTgt spid="3">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3000"/>
                                        <p:tgtEl>
                                          <p:spTgt spid="3">
                                            <p:txEl>
                                              <p:pRg st="3" end="3"/>
                                            </p:txEl>
                                          </p:spTgt>
                                        </p:tgtEl>
                                      </p:cBhvr>
                                    </p:animEffect>
                                    <p:set>
                                      <p:cBhvr>
                                        <p:cTn id="39" dur="1" fill="hold">
                                          <p:stCondLst>
                                            <p:cond delay="2999"/>
                                          </p:stCondLst>
                                        </p:cTn>
                                        <p:tgtEl>
                                          <p:spTgt spid="3">
                                            <p:txEl>
                                              <p:pRg st="3" end="3"/>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3000"/>
                                        <p:tgtEl>
                                          <p:spTgt spid="3">
                                            <p:txEl>
                                              <p:pRg st="4" end="4"/>
                                            </p:txEl>
                                          </p:spTgt>
                                        </p:tgtEl>
                                      </p:cBhvr>
                                    </p:animEffect>
                                    <p:set>
                                      <p:cBhvr>
                                        <p:cTn id="42" dur="1" fill="hold">
                                          <p:stCondLst>
                                            <p:cond delay="2999"/>
                                          </p:stCondLst>
                                        </p:cTn>
                                        <p:tgtEl>
                                          <p:spTgt spid="3">
                                            <p:txEl>
                                              <p:pRg st="4" end="4"/>
                                            </p:txEl>
                                          </p:spTgt>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3000"/>
                                        <p:tgtEl>
                                          <p:spTgt spid="3">
                                            <p:txEl>
                                              <p:pRg st="5" end="5"/>
                                            </p:txEl>
                                          </p:spTgt>
                                        </p:tgtEl>
                                      </p:cBhvr>
                                    </p:animEffect>
                                    <p:set>
                                      <p:cBhvr>
                                        <p:cTn id="45" dur="1" fill="hold">
                                          <p:stCondLst>
                                            <p:cond delay="2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6408712"/>
          </a:xfrm>
        </p:spPr>
        <p:txBody>
          <a:bodyPr>
            <a:normAutofit fontScale="25000" lnSpcReduction="20000"/>
          </a:bodyPr>
          <a:lstStyle/>
          <a:p>
            <a:pPr>
              <a:buNone/>
            </a:pPr>
            <a:r>
              <a:rPr lang="en-AU" sz="80000" dirty="0" smtClean="0">
                <a:latin typeface="Baskerville Old Face" pitchFamily="18" charset="0"/>
              </a:rPr>
              <a:t>E</a:t>
            </a:r>
            <a:r>
              <a:rPr lang="en-AU" sz="38400" dirty="0" smtClean="0">
                <a:latin typeface="Baskerville Old Face" pitchFamily="18" charset="0"/>
              </a:rPr>
              <a:t>vangelisation:</a:t>
            </a:r>
            <a:r>
              <a:rPr lang="en-AU" sz="9600" dirty="0" smtClean="0">
                <a:latin typeface="Baskerville Old Face" pitchFamily="18" charset="0"/>
              </a:rPr>
              <a:t>   </a:t>
            </a:r>
            <a:r>
              <a:rPr lang="en-AU" sz="32000" dirty="0" smtClean="0">
                <a:latin typeface="Baskerville Old Face" pitchFamily="18" charset="0"/>
              </a:rPr>
              <a:t>called to build a more fraternal and evangelical world.</a:t>
            </a: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11200" dirty="0" smtClean="0">
                <a:latin typeface="Baskerville Old Face" pitchFamily="18" charset="0"/>
              </a:rPr>
              <a:t>Rule 14</a:t>
            </a:r>
          </a:p>
          <a:p>
            <a:pPr>
              <a:buNone/>
            </a:pPr>
            <a:r>
              <a:rPr lang="en-AU" sz="11200" dirty="0" smtClean="0">
                <a:latin typeface="Baskerville Old Face" pitchFamily="18" charset="0"/>
              </a:rPr>
              <a:t>Art.  20.1 GC</a:t>
            </a:r>
            <a:endParaRPr lang="en-AU" sz="11200" dirty="0">
              <a:latin typeface="Baskerville Old Face" pitchFamily="18" charset="0"/>
            </a:endParaRPr>
          </a:p>
        </p:txBody>
      </p:sp>
      <p:pic>
        <p:nvPicPr>
          <p:cNvPr id="4" name="Picture 3" descr="Called to build a fraternal &amp; evangelical world.jpg"/>
          <p:cNvPicPr>
            <a:picLocks noChangeAspect="1"/>
          </p:cNvPicPr>
          <p:nvPr/>
        </p:nvPicPr>
        <p:blipFill>
          <a:blip r:embed="rId3" cstate="print"/>
          <a:stretch>
            <a:fillRect/>
          </a:stretch>
        </p:blipFill>
        <p:spPr>
          <a:xfrm>
            <a:off x="2483768" y="1412776"/>
            <a:ext cx="3816424" cy="3816423"/>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iterate type="lt">
                                    <p:tmPct val="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par>
                                <p:cTn id="13" presetID="10" presetClass="entr" presetSubtype="0" fill="hold" nodeType="withEffect">
                                  <p:stCondLst>
                                    <p:cond delay="0"/>
                                  </p:stCondLst>
                                  <p:iterate type="lt">
                                    <p:tmPct val="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2000"/>
                                        <p:tgtEl>
                                          <p:spTgt spid="3">
                                            <p:txEl>
                                              <p:pRg st="4" end="4"/>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0"/>
                                        <p:tgtEl>
                                          <p:spTgt spid="4"/>
                                        </p:tgtEl>
                                      </p:cBhvr>
                                    </p:animEffect>
                                  </p:childTnLst>
                                </p:cTn>
                              </p:par>
                            </p:childTnLst>
                          </p:cTn>
                        </p:par>
                        <p:par>
                          <p:cTn id="20" fill="hold">
                            <p:stCondLst>
                              <p:cond delay="9000"/>
                            </p:stCondLst>
                            <p:childTnLst>
                              <p:par>
                                <p:cTn id="21" presetID="10" presetClass="exit" presetSubtype="0" fill="hold" grpId="0" nodeType="afterEffect">
                                  <p:stCondLst>
                                    <p:cond delay="0"/>
                                  </p:stCondLst>
                                  <p:childTnLst>
                                    <p:animEffect transition="out" filter="fade">
                                      <p:cBhvr>
                                        <p:cTn id="22" dur="2000"/>
                                        <p:tgtEl>
                                          <p:spTgt spid="3">
                                            <p:txEl>
                                              <p:pRg st="0" end="0"/>
                                            </p:txEl>
                                          </p:spTgt>
                                        </p:tgtEl>
                                      </p:cBhvr>
                                    </p:animEffect>
                                    <p:set>
                                      <p:cBhvr>
                                        <p:cTn id="23" dur="1" fill="hold">
                                          <p:stCondLst>
                                            <p:cond delay="1999"/>
                                          </p:stCondLst>
                                        </p:cTn>
                                        <p:tgtEl>
                                          <p:spTgt spid="3">
                                            <p:txEl>
                                              <p:pRg st="0" end="0"/>
                                            </p:txEl>
                                          </p:spTgt>
                                        </p:tgtEl>
                                        <p:attrNameLst>
                                          <p:attrName>style.visibility</p:attrName>
                                        </p:attrNameLst>
                                      </p:cBhvr>
                                      <p:to>
                                        <p:strVal val="hidden"/>
                                      </p:to>
                                    </p:set>
                                  </p:childTnLst>
                                </p:cTn>
                              </p:par>
                            </p:childTnLst>
                          </p:cTn>
                        </p:par>
                        <p:par>
                          <p:cTn id="24" fill="hold">
                            <p:stCondLst>
                              <p:cond delay="11000"/>
                            </p:stCondLst>
                            <p:childTnLst>
                              <p:par>
                                <p:cTn id="25" presetID="10" presetClass="exit" presetSubtype="0" fill="hold" grpId="0" nodeType="afterEffect">
                                  <p:stCondLst>
                                    <p:cond delay="0"/>
                                  </p:stCondLst>
                                  <p:iterate type="lt">
                                    <p:tmPct val="0"/>
                                  </p:iterate>
                                  <p:childTnLst>
                                    <p:animEffect transition="out" filter="fade">
                                      <p:cBhvr>
                                        <p:cTn id="26" dur="2000"/>
                                        <p:tgtEl>
                                          <p:spTgt spid="3">
                                            <p:txEl>
                                              <p:pRg st="3" end="3"/>
                                            </p:txEl>
                                          </p:spTgt>
                                        </p:tgtEl>
                                      </p:cBhvr>
                                    </p:animEffect>
                                    <p:set>
                                      <p:cBhvr>
                                        <p:cTn id="27" dur="1" fill="hold">
                                          <p:stCondLst>
                                            <p:cond delay="1999"/>
                                          </p:stCondLst>
                                        </p:cTn>
                                        <p:tgtEl>
                                          <p:spTgt spid="3">
                                            <p:txEl>
                                              <p:pRg st="3" end="3"/>
                                            </p:txEl>
                                          </p:spTgt>
                                        </p:tgtEl>
                                        <p:attrNameLst>
                                          <p:attrName>style.visibility</p:attrName>
                                        </p:attrNameLst>
                                      </p:cBhvr>
                                      <p:to>
                                        <p:strVal val="hidden"/>
                                      </p:to>
                                    </p:set>
                                  </p:childTnLst>
                                </p:cTn>
                              </p:par>
                            </p:childTnLst>
                          </p:cTn>
                        </p:par>
                        <p:par>
                          <p:cTn id="28" fill="hold">
                            <p:stCondLst>
                              <p:cond delay="13000"/>
                            </p:stCondLst>
                            <p:childTnLst>
                              <p:par>
                                <p:cTn id="29" presetID="10" presetClass="exit" presetSubtype="0" fill="hold" grpId="0" nodeType="afterEffect">
                                  <p:stCondLst>
                                    <p:cond delay="0"/>
                                  </p:stCondLst>
                                  <p:iterate type="lt">
                                    <p:tmPct val="0"/>
                                  </p:iterate>
                                  <p:childTnLst>
                                    <p:animEffect transition="out" filter="fade">
                                      <p:cBhvr>
                                        <p:cTn id="30" dur="2000"/>
                                        <p:tgtEl>
                                          <p:spTgt spid="3">
                                            <p:txEl>
                                              <p:pRg st="4" end="4"/>
                                            </p:txEl>
                                          </p:spTgt>
                                        </p:tgtEl>
                                      </p:cBhvr>
                                    </p:animEffect>
                                    <p:set>
                                      <p:cBhvr>
                                        <p:cTn id="31"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6480720"/>
          </a:xfrm>
        </p:spPr>
        <p:txBody>
          <a:bodyPr>
            <a:normAutofit fontScale="25000" lnSpcReduction="20000"/>
          </a:bodyPr>
          <a:lstStyle/>
          <a:p>
            <a:pPr>
              <a:buNone/>
            </a:pPr>
            <a:r>
              <a:rPr lang="en-AU" sz="50000" dirty="0" smtClean="0">
                <a:latin typeface="Baskerville Old Face" pitchFamily="18" charset="0"/>
              </a:rPr>
              <a:t>S</a:t>
            </a:r>
            <a:r>
              <a:rPr lang="en-AU" sz="2800" dirty="0" smtClean="0">
                <a:latin typeface="Baskerville Old Face" pitchFamily="18" charset="0"/>
              </a:rPr>
              <a:t>  </a:t>
            </a:r>
            <a:r>
              <a:rPr lang="en-AU" sz="38400" dirty="0" err="1" smtClean="0">
                <a:latin typeface="Baskerville Old Face" pitchFamily="18" charset="0"/>
              </a:rPr>
              <a:t>eeking</a:t>
            </a:r>
            <a:r>
              <a:rPr lang="en-AU" sz="38400" dirty="0" smtClean="0">
                <a:latin typeface="Baskerville Old Face" pitchFamily="18" charset="0"/>
              </a:rPr>
              <a:t>:</a:t>
            </a:r>
          </a:p>
          <a:p>
            <a:pPr>
              <a:buNone/>
            </a:pPr>
            <a:r>
              <a:rPr lang="en-AU" sz="29500" dirty="0" smtClean="0">
                <a:latin typeface="Baskerville Old Face" pitchFamily="18" charset="0"/>
              </a:rPr>
              <a:t>  </a:t>
            </a:r>
            <a:r>
              <a:rPr lang="en-AU" sz="38400" dirty="0" smtClean="0">
                <a:latin typeface="Baskerville Old Face" pitchFamily="18" charset="0"/>
              </a:rPr>
              <a:t>the lost and  downtrodden of this world</a:t>
            </a: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8000" dirty="0" smtClean="0">
                <a:latin typeface="Baskerville Old Face" pitchFamily="18" charset="0"/>
              </a:rPr>
              <a:t>Rule 13</a:t>
            </a:r>
          </a:p>
          <a:p>
            <a:pPr>
              <a:buNone/>
            </a:pPr>
            <a:r>
              <a:rPr lang="en-AU" sz="8000" dirty="0" smtClean="0">
                <a:latin typeface="Baskerville Old Face" pitchFamily="18" charset="0"/>
              </a:rPr>
              <a:t>Art. 18.2 &amp;.3 GC.</a:t>
            </a:r>
            <a:endParaRPr lang="en-AU" sz="8000" dirty="0">
              <a:latin typeface="Baskerville Old Face" pitchFamily="18" charset="0"/>
            </a:endParaRPr>
          </a:p>
        </p:txBody>
      </p:sp>
      <p:pic>
        <p:nvPicPr>
          <p:cNvPr id="4" name="Picture 3" descr="Francis &amp; the Leper.jpg"/>
          <p:cNvPicPr>
            <a:picLocks noChangeAspect="1"/>
          </p:cNvPicPr>
          <p:nvPr/>
        </p:nvPicPr>
        <p:blipFill>
          <a:blip r:embed="rId3" cstate="print"/>
          <a:stretch>
            <a:fillRect/>
          </a:stretch>
        </p:blipFill>
        <p:spPr>
          <a:xfrm>
            <a:off x="2987824" y="2132856"/>
            <a:ext cx="3312368" cy="3024335"/>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3000"/>
                                        <p:tgtEl>
                                          <p:spTgt spid="3">
                                            <p:txEl>
                                              <p:pRg st="1" end="1"/>
                                            </p:txEl>
                                          </p:spTgt>
                                        </p:tgtEl>
                                      </p:cBhvr>
                                    </p:animEffect>
                                  </p:childTnLst>
                                </p:cTn>
                              </p:par>
                            </p:childTnLst>
                          </p:cTn>
                        </p:par>
                        <p:par>
                          <p:cTn id="12" fill="hold">
                            <p:stCondLst>
                              <p:cond delay="5000"/>
                            </p:stCondLst>
                            <p:childTnLst>
                              <p:par>
                                <p:cTn id="13" presetID="45" presetClass="entr" presetSubtype="0" fill="hold" nodeType="afterEffect">
                                  <p:stCondLst>
                                    <p:cond delay="0"/>
                                  </p:stCondLst>
                                  <p:iterate type="lt">
                                    <p:tmPct val="10000"/>
                                  </p:iterate>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2000"/>
                                        <p:tgtEl>
                                          <p:spTgt spid="3">
                                            <p:txEl>
                                              <p:pRg st="6" end="6"/>
                                            </p:txEl>
                                          </p:spTgt>
                                        </p:tgtEl>
                                      </p:cBhvr>
                                    </p:animEffect>
                                    <p:anim calcmode="lin" valueType="num">
                                      <p:cBhvr>
                                        <p:cTn id="1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par>
                          <p:cTn id="18" fill="hold">
                            <p:stCondLst>
                              <p:cond delay="8000"/>
                            </p:stCondLst>
                            <p:childTnLst>
                              <p:par>
                                <p:cTn id="19" presetID="45" presetClass="entr" presetSubtype="0" fill="hold" nodeType="afterEffect">
                                  <p:stCondLst>
                                    <p:cond delay="0"/>
                                  </p:stCondLst>
                                  <p:iterate type="lt">
                                    <p:tmPct val="10000"/>
                                  </p:iterate>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2000"/>
                                        <p:tgtEl>
                                          <p:spTgt spid="3">
                                            <p:txEl>
                                              <p:pRg st="7" end="7"/>
                                            </p:txEl>
                                          </p:spTgt>
                                        </p:tgtEl>
                                      </p:cBhvr>
                                    </p:animEffect>
                                    <p:anim calcmode="lin" valueType="num">
                                      <p:cBhvr>
                                        <p:cTn id="2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24" fill="hold">
                            <p:stCondLst>
                              <p:cond delay="126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0"/>
                                        <p:tgtEl>
                                          <p:spTgt spid="4"/>
                                        </p:tgtEl>
                                      </p:cBhvr>
                                    </p:animEffect>
                                  </p:childTnLst>
                                </p:cTn>
                              </p:par>
                            </p:childTnLst>
                          </p:cTn>
                        </p:par>
                        <p:par>
                          <p:cTn id="28" fill="hold">
                            <p:stCondLst>
                              <p:cond delay="17600"/>
                            </p:stCondLst>
                            <p:childTnLst>
                              <p:par>
                                <p:cTn id="29" presetID="10" presetClass="exit" presetSubtype="0" fill="hold" grpId="0" nodeType="afterEffect">
                                  <p:stCondLst>
                                    <p:cond delay="0"/>
                                  </p:stCondLst>
                                  <p:childTnLst>
                                    <p:animEffect transition="out" filter="fade">
                                      <p:cBhvr>
                                        <p:cTn id="30" dur="2000"/>
                                        <p:tgtEl>
                                          <p:spTgt spid="3">
                                            <p:txEl>
                                              <p:pRg st="0" end="0"/>
                                            </p:txEl>
                                          </p:spTgt>
                                        </p:tgtEl>
                                      </p:cBhvr>
                                    </p:animEffect>
                                    <p:set>
                                      <p:cBhvr>
                                        <p:cTn id="31" dur="1" fill="hold">
                                          <p:stCondLst>
                                            <p:cond delay="1999"/>
                                          </p:stCondLst>
                                        </p:cTn>
                                        <p:tgtEl>
                                          <p:spTgt spid="3">
                                            <p:txEl>
                                              <p:pRg st="0" end="0"/>
                                            </p:txEl>
                                          </p:spTgt>
                                        </p:tgtEl>
                                        <p:attrNameLst>
                                          <p:attrName>style.visibility</p:attrName>
                                        </p:attrNameLst>
                                      </p:cBhvr>
                                      <p:to>
                                        <p:strVal val="hidden"/>
                                      </p:to>
                                    </p:set>
                                  </p:childTnLst>
                                </p:cTn>
                              </p:par>
                            </p:childTnLst>
                          </p:cTn>
                        </p:par>
                        <p:par>
                          <p:cTn id="32" fill="hold">
                            <p:stCondLst>
                              <p:cond delay="19600"/>
                            </p:stCondLst>
                            <p:childTnLst>
                              <p:par>
                                <p:cTn id="33" presetID="10" presetClass="exit" presetSubtype="0" fill="hold" grpId="0" nodeType="afterEffect">
                                  <p:stCondLst>
                                    <p:cond delay="0"/>
                                  </p:stCondLst>
                                  <p:childTnLst>
                                    <p:animEffect transition="out" filter="fade">
                                      <p:cBhvr>
                                        <p:cTn id="34" dur="2000"/>
                                        <p:tgtEl>
                                          <p:spTgt spid="3">
                                            <p:txEl>
                                              <p:pRg st="1" end="1"/>
                                            </p:txEl>
                                          </p:spTgt>
                                        </p:tgtEl>
                                      </p:cBhvr>
                                    </p:animEffect>
                                    <p:set>
                                      <p:cBhvr>
                                        <p:cTn id="35" dur="1" fill="hold">
                                          <p:stCondLst>
                                            <p:cond delay="1999"/>
                                          </p:stCondLst>
                                        </p:cTn>
                                        <p:tgtEl>
                                          <p:spTgt spid="3">
                                            <p:txEl>
                                              <p:pRg st="1" end="1"/>
                                            </p:txEl>
                                          </p:spTgt>
                                        </p:tgtEl>
                                        <p:attrNameLst>
                                          <p:attrName>style.visibility</p:attrName>
                                        </p:attrNameLst>
                                      </p:cBhvr>
                                      <p:to>
                                        <p:strVal val="hidden"/>
                                      </p:to>
                                    </p:set>
                                  </p:childTnLst>
                                </p:cTn>
                              </p:par>
                            </p:childTnLst>
                          </p:cTn>
                        </p:par>
                        <p:par>
                          <p:cTn id="36" fill="hold">
                            <p:stCondLst>
                              <p:cond delay="21600"/>
                            </p:stCondLst>
                            <p:childTnLst>
                              <p:par>
                                <p:cTn id="37" presetID="10" presetClass="exit" presetSubtype="0" fill="hold" grpId="0" nodeType="afterEffect">
                                  <p:stCondLst>
                                    <p:cond delay="0"/>
                                  </p:stCondLst>
                                  <p:iterate type="lt">
                                    <p:tmPct val="0"/>
                                  </p:iterate>
                                  <p:childTnLst>
                                    <p:animEffect transition="out" filter="fade">
                                      <p:cBhvr>
                                        <p:cTn id="38" dur="2000"/>
                                        <p:tgtEl>
                                          <p:spTgt spid="3">
                                            <p:txEl>
                                              <p:pRg st="6" end="6"/>
                                            </p:txEl>
                                          </p:spTgt>
                                        </p:tgtEl>
                                      </p:cBhvr>
                                    </p:animEffect>
                                    <p:set>
                                      <p:cBhvr>
                                        <p:cTn id="39" dur="1" fill="hold">
                                          <p:stCondLst>
                                            <p:cond delay="1999"/>
                                          </p:stCondLst>
                                        </p:cTn>
                                        <p:tgtEl>
                                          <p:spTgt spid="3">
                                            <p:txEl>
                                              <p:pRg st="6" end="6"/>
                                            </p:txEl>
                                          </p:spTgt>
                                        </p:tgtEl>
                                        <p:attrNameLst>
                                          <p:attrName>style.visibility</p:attrName>
                                        </p:attrNameLst>
                                      </p:cBhvr>
                                      <p:to>
                                        <p:strVal val="hidden"/>
                                      </p:to>
                                    </p:set>
                                  </p:childTnLst>
                                </p:cTn>
                              </p:par>
                            </p:childTnLst>
                          </p:cTn>
                        </p:par>
                        <p:par>
                          <p:cTn id="40" fill="hold">
                            <p:stCondLst>
                              <p:cond delay="23600"/>
                            </p:stCondLst>
                            <p:childTnLst>
                              <p:par>
                                <p:cTn id="41" presetID="10" presetClass="exit" presetSubtype="0" fill="hold" grpId="0" nodeType="afterEffect">
                                  <p:stCondLst>
                                    <p:cond delay="0"/>
                                  </p:stCondLst>
                                  <p:iterate type="lt">
                                    <p:tmPct val="0"/>
                                  </p:iterate>
                                  <p:childTnLst>
                                    <p:animEffect transition="out" filter="fade">
                                      <p:cBhvr>
                                        <p:cTn id="42" dur="2000"/>
                                        <p:tgtEl>
                                          <p:spTgt spid="3">
                                            <p:txEl>
                                              <p:pRg st="7" end="7"/>
                                            </p:txEl>
                                          </p:spTgt>
                                        </p:tgtEl>
                                      </p:cBhvr>
                                    </p:animEffect>
                                    <p:set>
                                      <p:cBhvr>
                                        <p:cTn id="43" dur="1" fill="hold">
                                          <p:stCondLst>
                                            <p:cond delay="1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8640"/>
            <a:ext cx="8686800" cy="6480720"/>
          </a:xfrm>
        </p:spPr>
        <p:txBody>
          <a:bodyPr/>
          <a:lstStyle/>
          <a:p>
            <a:pPr>
              <a:buNone/>
            </a:pPr>
            <a:r>
              <a:rPr lang="en-AU" sz="20000" dirty="0" smtClean="0">
                <a:latin typeface="Baskerville Old Face" pitchFamily="18" charset="0"/>
              </a:rPr>
              <a:t>E</a:t>
            </a:r>
            <a:r>
              <a:rPr lang="en-AU" sz="2800" dirty="0" smtClean="0">
                <a:latin typeface="Baskerville Old Face" pitchFamily="18" charset="0"/>
              </a:rPr>
              <a:t> </a:t>
            </a:r>
            <a:r>
              <a:rPr lang="en-AU" sz="9600" dirty="0" err="1" smtClean="0">
                <a:latin typeface="Baskerville Old Face" pitchFamily="18" charset="0"/>
              </a:rPr>
              <a:t>ducating</a:t>
            </a:r>
            <a:r>
              <a:rPr lang="en-AU" sz="9600" dirty="0" smtClean="0">
                <a:latin typeface="Baskerville Old Face" pitchFamily="18" charset="0"/>
              </a:rPr>
              <a:t>:</a:t>
            </a:r>
          </a:p>
          <a:p>
            <a:pPr>
              <a:buNone/>
            </a:pPr>
            <a:r>
              <a:rPr lang="en-AU" sz="9600" dirty="0" smtClean="0">
                <a:latin typeface="Baskerville Old Face" pitchFamily="18" charset="0"/>
              </a:rPr>
              <a:t>  the children</a:t>
            </a:r>
          </a:p>
          <a:p>
            <a:pPr>
              <a:buNone/>
            </a:pPr>
            <a:r>
              <a:rPr lang="en-AU" sz="2000" dirty="0" smtClean="0">
                <a:latin typeface="Baskerville Old Face" pitchFamily="18" charset="0"/>
              </a:rPr>
              <a:t>Rule 17</a:t>
            </a:r>
          </a:p>
          <a:p>
            <a:pPr>
              <a:buNone/>
            </a:pPr>
            <a:r>
              <a:rPr lang="en-AU" sz="2000" dirty="0" smtClean="0">
                <a:latin typeface="Baskerville Old Face" pitchFamily="18" charset="0"/>
              </a:rPr>
              <a:t>Art.24.1</a:t>
            </a:r>
            <a:endParaRPr lang="en-AU" sz="2000" dirty="0">
              <a:latin typeface="Baskerville Old Face" pitchFamily="18" charset="0"/>
            </a:endParaRPr>
          </a:p>
        </p:txBody>
      </p:sp>
      <p:pic>
        <p:nvPicPr>
          <p:cNvPr id="5" name="Picture 4" descr="Francis and children.png"/>
          <p:cNvPicPr>
            <a:picLocks noChangeAspect="1"/>
          </p:cNvPicPr>
          <p:nvPr/>
        </p:nvPicPr>
        <p:blipFill>
          <a:blip r:embed="rId3" cstate="print">
            <a:duotone>
              <a:prstClr val="black"/>
              <a:srgbClr val="D9C3A5">
                <a:tint val="50000"/>
                <a:satMod val="180000"/>
              </a:srgbClr>
            </a:duotone>
          </a:blip>
          <a:stretch>
            <a:fillRect/>
          </a:stretch>
        </p:blipFill>
        <p:spPr>
          <a:xfrm>
            <a:off x="4788024" y="2564904"/>
            <a:ext cx="3960440" cy="403244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12"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9"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3000"/>
                                        <p:tgtEl>
                                          <p:spTgt spid="3">
                                            <p:txEl>
                                              <p:pRg st="2" end="2"/>
                                            </p:txEl>
                                          </p:spTgt>
                                        </p:tgtEl>
                                      </p:cBhvr>
                                    </p:animEffect>
                                  </p:childTnLst>
                                </p:cTn>
                              </p:par>
                            </p:childTnLst>
                          </p:cTn>
                        </p:par>
                        <p:par>
                          <p:cTn id="18" fill="hold">
                            <p:stCondLst>
                              <p:cond delay="7000"/>
                            </p:stCondLst>
                            <p:childTnLst>
                              <p:par>
                                <p:cTn id="19" presetID="9"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3000"/>
                                        <p:tgtEl>
                                          <p:spTgt spid="3">
                                            <p:txEl>
                                              <p:pRg st="3" end="3"/>
                                            </p:txEl>
                                          </p:spTgt>
                                        </p:tgtEl>
                                      </p:cBhvr>
                                    </p:animEffect>
                                  </p:childTnLst>
                                </p:cTn>
                              </p:par>
                            </p:childTnLst>
                          </p:cTn>
                        </p:par>
                        <p:par>
                          <p:cTn id="22" fill="hold">
                            <p:stCondLst>
                              <p:cond delay="10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0"/>
                                        <p:tgtEl>
                                          <p:spTgt spid="5"/>
                                        </p:tgtEl>
                                      </p:cBhvr>
                                    </p:animEffect>
                                  </p:childTnLst>
                                </p:cTn>
                              </p:par>
                              <p:par>
                                <p:cTn id="26" presetID="10" presetClass="exit" presetSubtype="0" fill="hold" grpId="0" nodeType="withEffect">
                                  <p:stCondLst>
                                    <p:cond delay="0"/>
                                  </p:stCondLst>
                                  <p:childTnLst>
                                    <p:animEffect transition="out" filter="fade">
                                      <p:cBhvr>
                                        <p:cTn id="27" dur="2000"/>
                                        <p:tgtEl>
                                          <p:spTgt spid="3">
                                            <p:txEl>
                                              <p:pRg st="0" end="0"/>
                                            </p:txEl>
                                          </p:spTgt>
                                        </p:tgtEl>
                                      </p:cBhvr>
                                    </p:animEffect>
                                    <p:set>
                                      <p:cBhvr>
                                        <p:cTn id="28" dur="1" fill="hold">
                                          <p:stCondLst>
                                            <p:cond delay="1999"/>
                                          </p:stCondLst>
                                        </p:cTn>
                                        <p:tgtEl>
                                          <p:spTgt spid="3">
                                            <p:txEl>
                                              <p:pRg st="0" end="0"/>
                                            </p:txEl>
                                          </p:spTgt>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2000"/>
                                        <p:tgtEl>
                                          <p:spTgt spid="3">
                                            <p:txEl>
                                              <p:pRg st="1" end="1"/>
                                            </p:txEl>
                                          </p:spTgt>
                                        </p:tgtEl>
                                      </p:cBhvr>
                                    </p:animEffect>
                                    <p:set>
                                      <p:cBhvr>
                                        <p:cTn id="31" dur="1" fill="hold">
                                          <p:stCondLst>
                                            <p:cond delay="1999"/>
                                          </p:stCondLst>
                                        </p:cTn>
                                        <p:tgtEl>
                                          <p:spTgt spid="3">
                                            <p:txEl>
                                              <p:pRg st="1" end="1"/>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2000"/>
                                        <p:tgtEl>
                                          <p:spTgt spid="3">
                                            <p:txEl>
                                              <p:pRg st="2" end="2"/>
                                            </p:txEl>
                                          </p:spTgt>
                                        </p:tgtEl>
                                      </p:cBhvr>
                                    </p:animEffect>
                                    <p:set>
                                      <p:cBhvr>
                                        <p:cTn id="34" dur="1" fill="hold">
                                          <p:stCondLst>
                                            <p:cond delay="1999"/>
                                          </p:stCondLst>
                                        </p:cTn>
                                        <p:tgtEl>
                                          <p:spTgt spid="3">
                                            <p:txEl>
                                              <p:pRg st="2" end="2"/>
                                            </p:txEl>
                                          </p:spTgt>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2000"/>
                                        <p:tgtEl>
                                          <p:spTgt spid="3">
                                            <p:txEl>
                                              <p:pRg st="3" end="3"/>
                                            </p:txEl>
                                          </p:spTgt>
                                        </p:tgtEl>
                                      </p:cBhvr>
                                    </p:animEffect>
                                    <p:set>
                                      <p:cBhvr>
                                        <p:cTn id="37"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60648"/>
            <a:ext cx="8686800" cy="6264696"/>
          </a:xfrm>
        </p:spPr>
        <p:txBody>
          <a:bodyPr>
            <a:normAutofit fontScale="92500" lnSpcReduction="20000"/>
          </a:bodyPr>
          <a:lstStyle/>
          <a:p>
            <a:pPr>
              <a:buNone/>
            </a:pPr>
            <a:r>
              <a:rPr lang="en-AU" sz="20000" dirty="0" smtClean="0">
                <a:latin typeface="Baskerville Old Face" pitchFamily="18" charset="0"/>
              </a:rPr>
              <a:t>N</a:t>
            </a:r>
            <a:r>
              <a:rPr lang="en-AU" sz="10400" dirty="0" smtClean="0">
                <a:latin typeface="Baskerville Old Face" pitchFamily="18" charset="0"/>
              </a:rPr>
              <a:t>oticing: inequality and    			injustice</a:t>
            </a:r>
          </a:p>
          <a:p>
            <a:pPr>
              <a:buNone/>
            </a:pPr>
            <a:endParaRPr lang="en-AU" sz="2800" dirty="0" smtClean="0">
              <a:latin typeface="Baskerville Old Face" pitchFamily="18" charset="0"/>
            </a:endParaRPr>
          </a:p>
          <a:p>
            <a:pPr>
              <a:buNone/>
            </a:pPr>
            <a:r>
              <a:rPr lang="en-AU" sz="2800" i="1" dirty="0" smtClean="0">
                <a:latin typeface="Baskerville Old Face" pitchFamily="18" charset="0"/>
              </a:rPr>
              <a:t>Rule 15</a:t>
            </a:r>
          </a:p>
          <a:p>
            <a:pPr>
              <a:buNone/>
            </a:pPr>
            <a:r>
              <a:rPr lang="en-AU" sz="2800" i="1" dirty="0" smtClean="0">
                <a:latin typeface="Baskerville Old Face" pitchFamily="18" charset="0"/>
              </a:rPr>
              <a:t>Art. 22 GC</a:t>
            </a:r>
            <a:endParaRPr lang="en-AU" sz="9600" i="1" dirty="0">
              <a:latin typeface="Baskerville Old Face" pitchFamily="18" charset="0"/>
            </a:endParaRPr>
          </a:p>
        </p:txBody>
      </p:sp>
      <p:pic>
        <p:nvPicPr>
          <p:cNvPr id="6" name="Picture 5" descr="Crucifixion.jpg"/>
          <p:cNvPicPr>
            <a:picLocks noChangeAspect="1"/>
          </p:cNvPicPr>
          <p:nvPr/>
        </p:nvPicPr>
        <p:blipFill>
          <a:blip r:embed="rId3" cstate="print"/>
          <a:stretch>
            <a:fillRect/>
          </a:stretch>
        </p:blipFill>
        <p:spPr>
          <a:xfrm>
            <a:off x="3059832" y="1268760"/>
            <a:ext cx="2592288" cy="410445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5" presetClass="entr" presetSubtype="0" fill="hold" nodeType="after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anim calcmode="lin" valueType="num">
                                      <p:cBhvr>
                                        <p:cTn id="1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0" fill="hold">
                            <p:stCondLst>
                              <p:cond delay="54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0"/>
                                        <p:tgtEl>
                                          <p:spTgt spid="6"/>
                                        </p:tgtEl>
                                      </p:cBhvr>
                                    </p:animEffect>
                                  </p:childTnLst>
                                </p:cTn>
                              </p:par>
                            </p:childTnLst>
                          </p:cTn>
                        </p:par>
                        <p:par>
                          <p:cTn id="24" fill="hold">
                            <p:stCondLst>
                              <p:cond delay="8400"/>
                            </p:stCondLst>
                            <p:childTnLst>
                              <p:par>
                                <p:cTn id="25" presetID="10" presetClass="exit" presetSubtype="0" fill="hold" grpId="0" nodeType="afterEffect">
                                  <p:stCondLst>
                                    <p:cond delay="0"/>
                                  </p:stCondLst>
                                  <p:childTnLst>
                                    <p:animEffect transition="out" filter="fade">
                                      <p:cBhvr>
                                        <p:cTn id="26" dur="3000"/>
                                        <p:tgtEl>
                                          <p:spTgt spid="3">
                                            <p:txEl>
                                              <p:pRg st="0" end="0"/>
                                            </p:txEl>
                                          </p:spTgt>
                                        </p:tgtEl>
                                      </p:cBhvr>
                                    </p:animEffect>
                                    <p:set>
                                      <p:cBhvr>
                                        <p:cTn id="27" dur="1" fill="hold">
                                          <p:stCondLst>
                                            <p:cond delay="2999"/>
                                          </p:stCondLst>
                                        </p:cTn>
                                        <p:tgtEl>
                                          <p:spTgt spid="3">
                                            <p:txEl>
                                              <p:pRg st="0" end="0"/>
                                            </p:txEl>
                                          </p:spTgt>
                                        </p:tgtEl>
                                        <p:attrNameLst>
                                          <p:attrName>style.visibility</p:attrName>
                                        </p:attrNameLst>
                                      </p:cBhvr>
                                      <p:to>
                                        <p:strVal val="hidden"/>
                                      </p:to>
                                    </p:set>
                                  </p:childTnLst>
                                </p:cTn>
                              </p:par>
                            </p:childTnLst>
                          </p:cTn>
                        </p:par>
                        <p:par>
                          <p:cTn id="28" fill="hold">
                            <p:stCondLst>
                              <p:cond delay="11400"/>
                            </p:stCondLst>
                            <p:childTnLst>
                              <p:par>
                                <p:cTn id="29" presetID="10" presetClass="exit" presetSubtype="0" fill="hold" grpId="0" nodeType="afterEffect">
                                  <p:stCondLst>
                                    <p:cond delay="0"/>
                                  </p:stCondLst>
                                  <p:iterate type="lt">
                                    <p:tmPct val="0"/>
                                  </p:iterate>
                                  <p:childTnLst>
                                    <p:animEffect transition="out" filter="fade">
                                      <p:cBhvr>
                                        <p:cTn id="30" dur="3000"/>
                                        <p:tgtEl>
                                          <p:spTgt spid="3">
                                            <p:txEl>
                                              <p:pRg st="2" end="2"/>
                                            </p:txEl>
                                          </p:spTgt>
                                        </p:tgtEl>
                                      </p:cBhvr>
                                    </p:animEffect>
                                    <p:set>
                                      <p:cBhvr>
                                        <p:cTn id="31" dur="1" fill="hold">
                                          <p:stCondLst>
                                            <p:cond delay="2999"/>
                                          </p:stCondLst>
                                        </p:cTn>
                                        <p:tgtEl>
                                          <p:spTgt spid="3">
                                            <p:txEl>
                                              <p:pRg st="2" end="2"/>
                                            </p:txEl>
                                          </p:spTgt>
                                        </p:tgtEl>
                                        <p:attrNameLst>
                                          <p:attrName>style.visibility</p:attrName>
                                        </p:attrNameLst>
                                      </p:cBhvr>
                                      <p:to>
                                        <p:strVal val="hidden"/>
                                      </p:to>
                                    </p:set>
                                  </p:childTnLst>
                                </p:cTn>
                              </p:par>
                            </p:childTnLst>
                          </p:cTn>
                        </p:par>
                        <p:par>
                          <p:cTn id="32" fill="hold">
                            <p:stCondLst>
                              <p:cond delay="14400"/>
                            </p:stCondLst>
                            <p:childTnLst>
                              <p:par>
                                <p:cTn id="33" presetID="10" presetClass="exit" presetSubtype="0" fill="hold" grpId="0" nodeType="afterEffect">
                                  <p:stCondLst>
                                    <p:cond delay="0"/>
                                  </p:stCondLst>
                                  <p:iterate type="lt">
                                    <p:tmPct val="0"/>
                                  </p:iterate>
                                  <p:childTnLst>
                                    <p:animEffect transition="out" filter="fade">
                                      <p:cBhvr>
                                        <p:cTn id="34" dur="3000"/>
                                        <p:tgtEl>
                                          <p:spTgt spid="3">
                                            <p:txEl>
                                              <p:pRg st="3" end="3"/>
                                            </p:txEl>
                                          </p:spTgt>
                                        </p:tgtEl>
                                      </p:cBhvr>
                                    </p:animEffect>
                                    <p:set>
                                      <p:cBhvr>
                                        <p:cTn id="35" dur="1" fill="hold">
                                          <p:stCondLst>
                                            <p:cond delay="2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32656"/>
            <a:ext cx="8686800" cy="5747469"/>
          </a:xfrm>
        </p:spPr>
        <p:txBody>
          <a:bodyPr/>
          <a:lstStyle/>
          <a:p>
            <a:pPr>
              <a:buNone/>
            </a:pPr>
            <a:r>
              <a:rPr lang="en-AU" sz="20000" dirty="0" smtClean="0">
                <a:latin typeface="Baskerville Old Face" pitchFamily="18" charset="0"/>
              </a:rPr>
              <a:t>C</a:t>
            </a:r>
            <a:r>
              <a:rPr lang="en-AU" sz="2800" dirty="0" smtClean="0">
                <a:latin typeface="Baskerville Old Face" pitchFamily="18" charset="0"/>
              </a:rPr>
              <a:t> </a:t>
            </a:r>
            <a:r>
              <a:rPr lang="en-AU" sz="9600" dirty="0" err="1" smtClean="0">
                <a:latin typeface="Baskerville Old Face" pitchFamily="18" charset="0"/>
              </a:rPr>
              <a:t>harism</a:t>
            </a:r>
            <a:r>
              <a:rPr lang="en-AU" sz="9600" dirty="0" smtClean="0">
                <a:latin typeface="Baskerville Old Face" pitchFamily="18" charset="0"/>
              </a:rPr>
              <a:t>:</a:t>
            </a:r>
          </a:p>
          <a:p>
            <a:pPr algn="ctr">
              <a:buNone/>
            </a:pPr>
            <a:r>
              <a:rPr lang="en-AU" sz="9600" dirty="0" smtClean="0">
                <a:latin typeface="Baskerville Old Face" pitchFamily="18" charset="0"/>
              </a:rPr>
              <a:t> of 	Christ</a:t>
            </a:r>
          </a:p>
          <a:p>
            <a:pPr>
              <a:buNone/>
            </a:pPr>
            <a:r>
              <a:rPr lang="en-AU" sz="2000" dirty="0" smtClean="0">
                <a:latin typeface="Baskerville Old Face" pitchFamily="18" charset="0"/>
              </a:rPr>
              <a:t>Rule </a:t>
            </a:r>
            <a:r>
              <a:rPr lang="en-AU" sz="2000" dirty="0" smtClean="0">
                <a:latin typeface="Baskerville Old Face" pitchFamily="18" charset="0"/>
              </a:rPr>
              <a:t>19</a:t>
            </a:r>
            <a:endParaRPr lang="en-AU" sz="2000" dirty="0" smtClean="0">
              <a:latin typeface="Baskerville Old Face" pitchFamily="18" charset="0"/>
            </a:endParaRPr>
          </a:p>
          <a:p>
            <a:pPr>
              <a:buNone/>
            </a:pPr>
            <a:r>
              <a:rPr lang="en-AU" sz="2000" dirty="0" smtClean="0">
                <a:latin typeface="Baskerville Old Face" pitchFamily="18" charset="0"/>
              </a:rPr>
              <a:t>Art. </a:t>
            </a:r>
            <a:r>
              <a:rPr lang="en-AU" sz="2000" dirty="0" smtClean="0">
                <a:latin typeface="Baskerville Old Face" pitchFamily="18" charset="0"/>
              </a:rPr>
              <a:t>23</a:t>
            </a:r>
            <a:r>
              <a:rPr lang="en-AU" sz="2000" dirty="0" smtClean="0">
                <a:latin typeface="Baskerville Old Face" pitchFamily="18" charset="0"/>
              </a:rPr>
              <a:t> </a:t>
            </a:r>
            <a:r>
              <a:rPr lang="en-AU" sz="2000" dirty="0" smtClean="0">
                <a:latin typeface="Baskerville Old Face" pitchFamily="18" charset="0"/>
              </a:rPr>
              <a:t>GC</a:t>
            </a:r>
          </a:p>
          <a:p>
            <a:pPr>
              <a:buNone/>
            </a:pPr>
            <a:endParaRPr lang="en-AU" sz="9600" dirty="0">
              <a:latin typeface="Baskerville Old Face" pitchFamily="18" charset="0"/>
            </a:endParaRPr>
          </a:p>
        </p:txBody>
      </p:sp>
      <p:pic>
        <p:nvPicPr>
          <p:cNvPr id="4" name="Picture 3" descr="Sacred Heart 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55776" y="908720"/>
            <a:ext cx="4447009" cy="45060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45" presetClass="entr" presetSubtype="0" fill="hold" nodeType="afterEffect">
                                  <p:stCondLst>
                                    <p:cond delay="0"/>
                                  </p:stCondLst>
                                  <p:iterate type="lt">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anim calcmode="lin" valueType="num">
                                      <p:cBhvr>
                                        <p:cTn id="18"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iterate type="lt">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anim calcmode="lin" valueType="num">
                                      <p:cBhvr>
                                        <p:cTn id="23"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par>
                          <p:cTn id="25" fill="hold">
                            <p:stCondLst>
                              <p:cond delay="7400"/>
                            </p:stCondLst>
                            <p:childTnLst>
                              <p:par>
                                <p:cTn id="26" presetID="53"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0" fill="hold"/>
                                        <p:tgtEl>
                                          <p:spTgt spid="4"/>
                                        </p:tgtEl>
                                        <p:attrNameLst>
                                          <p:attrName>ppt_w</p:attrName>
                                        </p:attrNameLst>
                                      </p:cBhvr>
                                      <p:tavLst>
                                        <p:tav tm="0">
                                          <p:val>
                                            <p:fltVal val="0"/>
                                          </p:val>
                                        </p:tav>
                                        <p:tav tm="100000">
                                          <p:val>
                                            <p:strVal val="#ppt_w"/>
                                          </p:val>
                                        </p:tav>
                                      </p:tavLst>
                                    </p:anim>
                                    <p:anim calcmode="lin" valueType="num">
                                      <p:cBhvr>
                                        <p:cTn id="29" dur="5000" fill="hold"/>
                                        <p:tgtEl>
                                          <p:spTgt spid="4"/>
                                        </p:tgtEl>
                                        <p:attrNameLst>
                                          <p:attrName>ppt_h</p:attrName>
                                        </p:attrNameLst>
                                      </p:cBhvr>
                                      <p:tavLst>
                                        <p:tav tm="0">
                                          <p:val>
                                            <p:fltVal val="0"/>
                                          </p:val>
                                        </p:tav>
                                        <p:tav tm="100000">
                                          <p:val>
                                            <p:strVal val="#ppt_h"/>
                                          </p:val>
                                        </p:tav>
                                      </p:tavLst>
                                    </p:anim>
                                    <p:animEffect transition="in" filter="fade">
                                      <p:cBhvr>
                                        <p:cTn id="30" dur="5000"/>
                                        <p:tgtEl>
                                          <p:spTgt spid="4"/>
                                        </p:tgtEl>
                                      </p:cBhvr>
                                    </p:animEffect>
                                  </p:childTnLst>
                                </p:cTn>
                              </p:par>
                              <p:par>
                                <p:cTn id="31" presetID="10" presetClass="exit" presetSubtype="0" fill="hold" grpId="0" nodeType="withEffect">
                                  <p:stCondLst>
                                    <p:cond delay="0"/>
                                  </p:stCondLst>
                                  <p:childTnLst>
                                    <p:animEffect transition="out" filter="fade">
                                      <p:cBhvr>
                                        <p:cTn id="32" dur="2000"/>
                                        <p:tgtEl>
                                          <p:spTgt spid="3">
                                            <p:txEl>
                                              <p:pRg st="0" end="0"/>
                                            </p:txEl>
                                          </p:spTgt>
                                        </p:tgtEl>
                                      </p:cBhvr>
                                    </p:animEffect>
                                    <p:set>
                                      <p:cBhvr>
                                        <p:cTn id="33" dur="1" fill="hold">
                                          <p:stCondLst>
                                            <p:cond delay="1999"/>
                                          </p:stCondLst>
                                        </p:cTn>
                                        <p:tgtEl>
                                          <p:spTgt spid="3">
                                            <p:txEl>
                                              <p:pRg st="0" end="0"/>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2000"/>
                                        <p:tgtEl>
                                          <p:spTgt spid="3">
                                            <p:txEl>
                                              <p:pRg st="1" end="1"/>
                                            </p:txEl>
                                          </p:spTgt>
                                        </p:tgtEl>
                                      </p:cBhvr>
                                    </p:animEffect>
                                    <p:set>
                                      <p:cBhvr>
                                        <p:cTn id="36" dur="1" fill="hold">
                                          <p:stCondLst>
                                            <p:cond delay="1999"/>
                                          </p:stCondLst>
                                        </p:cTn>
                                        <p:tgtEl>
                                          <p:spTgt spid="3">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iterate type="lt">
                                    <p:tmPct val="0"/>
                                  </p:iterate>
                                  <p:childTnLst>
                                    <p:animEffect transition="out" filter="fade">
                                      <p:cBhvr>
                                        <p:cTn id="38" dur="2000"/>
                                        <p:tgtEl>
                                          <p:spTgt spid="3">
                                            <p:txEl>
                                              <p:pRg st="2" end="2"/>
                                            </p:txEl>
                                          </p:spTgt>
                                        </p:tgtEl>
                                      </p:cBhvr>
                                    </p:animEffect>
                                    <p:set>
                                      <p:cBhvr>
                                        <p:cTn id="39" dur="1" fill="hold">
                                          <p:stCondLst>
                                            <p:cond delay="1999"/>
                                          </p:stCondLst>
                                        </p:cTn>
                                        <p:tgtEl>
                                          <p:spTgt spid="3">
                                            <p:txEl>
                                              <p:pRg st="2" end="2"/>
                                            </p:txEl>
                                          </p:spTgt>
                                        </p:tgtEl>
                                        <p:attrNameLst>
                                          <p:attrName>style.visibility</p:attrName>
                                        </p:attrNameLst>
                                      </p:cBhvr>
                                      <p:to>
                                        <p:strVal val="hidden"/>
                                      </p:to>
                                    </p:set>
                                  </p:childTnLst>
                                </p:cTn>
                              </p:par>
                              <p:par>
                                <p:cTn id="40" presetID="10" presetClass="exit" presetSubtype="0" fill="hold" grpId="0" nodeType="withEffect">
                                  <p:stCondLst>
                                    <p:cond delay="0"/>
                                  </p:stCondLst>
                                  <p:iterate type="lt">
                                    <p:tmPct val="0"/>
                                  </p:iterate>
                                  <p:childTnLst>
                                    <p:animEffect transition="out" filter="fade">
                                      <p:cBhvr>
                                        <p:cTn id="41" dur="2000"/>
                                        <p:tgtEl>
                                          <p:spTgt spid="3">
                                            <p:txEl>
                                              <p:pRg st="3" end="3"/>
                                            </p:txEl>
                                          </p:spTgt>
                                        </p:tgtEl>
                                      </p:cBhvr>
                                    </p:animEffect>
                                    <p:set>
                                      <p:cBhvr>
                                        <p:cTn id="42"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04664"/>
            <a:ext cx="8686800" cy="5675461"/>
          </a:xfrm>
        </p:spPr>
        <p:txBody>
          <a:bodyPr>
            <a:normAutofit fontScale="40000" lnSpcReduction="20000"/>
          </a:bodyPr>
          <a:lstStyle/>
          <a:p>
            <a:pPr>
              <a:buNone/>
            </a:pPr>
            <a:endParaRPr lang="en-AU" dirty="0" smtClean="0"/>
          </a:p>
          <a:p>
            <a:pPr>
              <a:buNone/>
            </a:pPr>
            <a:r>
              <a:rPr lang="en-AU" sz="29500" dirty="0" smtClean="0">
                <a:latin typeface="Baskerville Old Face" pitchFamily="18" charset="0"/>
              </a:rPr>
              <a:t>Eucharist:</a:t>
            </a:r>
            <a:r>
              <a:rPr lang="en-AU" sz="10400" dirty="0" smtClean="0">
                <a:latin typeface="Baskerville Old Face" pitchFamily="18" charset="0"/>
              </a:rPr>
              <a:t>  </a:t>
            </a:r>
          </a:p>
          <a:p>
            <a:pPr>
              <a:buNone/>
            </a:pPr>
            <a:r>
              <a:rPr lang="en-AU" sz="10400" dirty="0" smtClean="0">
                <a:latin typeface="Baskerville Old Face" pitchFamily="18" charset="0"/>
              </a:rPr>
              <a:t>		    </a:t>
            </a:r>
            <a:r>
              <a:rPr lang="en-AU" sz="20200" dirty="0" smtClean="0">
                <a:latin typeface="Baskerville Old Face" pitchFamily="18" charset="0"/>
              </a:rPr>
              <a:t>the centre of </a:t>
            </a:r>
          </a:p>
          <a:p>
            <a:pPr>
              <a:buNone/>
            </a:pPr>
            <a:r>
              <a:rPr lang="en-AU" sz="20200" dirty="0" smtClean="0">
                <a:latin typeface="Baskerville Old Face" pitchFamily="18" charset="0"/>
              </a:rPr>
              <a:t>		       our lives</a:t>
            </a:r>
          </a:p>
          <a:p>
            <a:pPr>
              <a:buNone/>
            </a:pPr>
            <a:endParaRPr lang="en-AU" sz="2800" dirty="0" smtClean="0">
              <a:latin typeface="Baskerville Old Face" pitchFamily="18" charset="0"/>
            </a:endParaRPr>
          </a:p>
          <a:p>
            <a:pPr>
              <a:buNone/>
            </a:pPr>
            <a:endParaRPr lang="en-AU" sz="2800" dirty="0" smtClean="0">
              <a:latin typeface="Baskerville Old Face" pitchFamily="18" charset="0"/>
            </a:endParaRPr>
          </a:p>
          <a:p>
            <a:pPr>
              <a:buNone/>
            </a:pPr>
            <a:r>
              <a:rPr lang="en-AU" sz="5100" dirty="0" smtClean="0">
                <a:latin typeface="Baskerville Old Face" pitchFamily="18" charset="0"/>
              </a:rPr>
              <a:t>Rule 8</a:t>
            </a:r>
          </a:p>
          <a:p>
            <a:pPr>
              <a:buNone/>
            </a:pPr>
            <a:r>
              <a:rPr lang="en-AU" sz="5100" dirty="0" smtClean="0">
                <a:latin typeface="Baskerville Old Face" pitchFamily="18" charset="0"/>
              </a:rPr>
              <a:t>Art. 14.1-5</a:t>
            </a:r>
            <a:endParaRPr lang="en-AU" sz="5100" dirty="0">
              <a:latin typeface="Baskerville Old Face" pitchFamily="18" charset="0"/>
            </a:endParaRPr>
          </a:p>
        </p:txBody>
      </p:sp>
      <p:pic>
        <p:nvPicPr>
          <p:cNvPr id="7" name="Picture 6" descr="eucharist4.jpg"/>
          <p:cNvPicPr>
            <a:picLocks noChangeAspect="1"/>
          </p:cNvPicPr>
          <p:nvPr/>
        </p:nvPicPr>
        <p:blipFill>
          <a:blip r:embed="rId3" cstate="print"/>
          <a:stretch>
            <a:fillRect/>
          </a:stretch>
        </p:blipFill>
        <p:spPr>
          <a:xfrm>
            <a:off x="2771800" y="1340768"/>
            <a:ext cx="3990975" cy="428625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3"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45" presetClass="entr" presetSubtype="0" fill="hold" nodeType="afterEffect">
                                  <p:stCondLst>
                                    <p:cond delay="0"/>
                                  </p:stCondLst>
                                  <p:iterate type="lt">
                                    <p:tmPct val="10000"/>
                                  </p:iterate>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2000"/>
                                        <p:tgtEl>
                                          <p:spTgt spid="3">
                                            <p:txEl>
                                              <p:pRg st="6" end="6"/>
                                            </p:txEl>
                                          </p:spTgt>
                                        </p:tgtEl>
                                      </p:cBhvr>
                                    </p:animEffect>
                                    <p:anim calcmode="lin" valueType="num">
                                      <p:cBhvr>
                                        <p:cTn id="23"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6" end="6"/>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iterate type="lt">
                                    <p:tmPct val="10000"/>
                                  </p:iterate>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anim calcmode="lin" valueType="num">
                                      <p:cBhvr>
                                        <p:cTn id="28"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par>
                          <p:cTn id="30" fill="hold">
                            <p:stCondLst>
                              <p:cond delay="98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0"/>
                                        <p:tgtEl>
                                          <p:spTgt spid="7"/>
                                        </p:tgtEl>
                                      </p:cBhvr>
                                    </p:animEffect>
                                  </p:childTnLst>
                                </p:cTn>
                              </p:par>
                              <p:par>
                                <p:cTn id="34" presetID="10" presetClass="exit" presetSubtype="0" fill="hold" grpId="0" nodeType="withEffect">
                                  <p:stCondLst>
                                    <p:cond delay="0"/>
                                  </p:stCondLst>
                                  <p:childTnLst>
                                    <p:animEffect transition="out" filter="fade">
                                      <p:cBhvr>
                                        <p:cTn id="35" dur="3000"/>
                                        <p:tgtEl>
                                          <p:spTgt spid="3">
                                            <p:txEl>
                                              <p:pRg st="1" end="1"/>
                                            </p:txEl>
                                          </p:spTgt>
                                        </p:tgtEl>
                                      </p:cBhvr>
                                    </p:animEffect>
                                    <p:set>
                                      <p:cBhvr>
                                        <p:cTn id="36" dur="1" fill="hold">
                                          <p:stCondLst>
                                            <p:cond delay="2999"/>
                                          </p:stCondLst>
                                        </p:cTn>
                                        <p:tgtEl>
                                          <p:spTgt spid="3">
                                            <p:txEl>
                                              <p:pRg st="1" end="1"/>
                                            </p:txEl>
                                          </p:spTgt>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3000"/>
                                        <p:tgtEl>
                                          <p:spTgt spid="3">
                                            <p:txEl>
                                              <p:pRg st="2" end="2"/>
                                            </p:txEl>
                                          </p:spTgt>
                                        </p:tgtEl>
                                      </p:cBhvr>
                                    </p:animEffect>
                                    <p:set>
                                      <p:cBhvr>
                                        <p:cTn id="39" dur="1" fill="hold">
                                          <p:stCondLst>
                                            <p:cond delay="2999"/>
                                          </p:stCondLst>
                                        </p:cTn>
                                        <p:tgtEl>
                                          <p:spTgt spid="3">
                                            <p:txEl>
                                              <p:pRg st="2" end="2"/>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3000"/>
                                        <p:tgtEl>
                                          <p:spTgt spid="3">
                                            <p:txEl>
                                              <p:pRg st="3" end="3"/>
                                            </p:txEl>
                                          </p:spTgt>
                                        </p:tgtEl>
                                      </p:cBhvr>
                                    </p:animEffect>
                                    <p:set>
                                      <p:cBhvr>
                                        <p:cTn id="42" dur="1" fill="hold">
                                          <p:stCondLst>
                                            <p:cond delay="2999"/>
                                          </p:stCondLst>
                                        </p:cTn>
                                        <p:tgtEl>
                                          <p:spTgt spid="3">
                                            <p:txEl>
                                              <p:pRg st="3" end="3"/>
                                            </p:txEl>
                                          </p:spTgt>
                                        </p:tgtEl>
                                        <p:attrNameLst>
                                          <p:attrName>style.visibility</p:attrName>
                                        </p:attrNameLst>
                                      </p:cBhvr>
                                      <p:to>
                                        <p:strVal val="hidden"/>
                                      </p:to>
                                    </p:set>
                                  </p:childTnLst>
                                </p:cTn>
                              </p:par>
                              <p:par>
                                <p:cTn id="43" presetID="10" presetClass="exit" presetSubtype="0" fill="hold" grpId="0" nodeType="withEffect">
                                  <p:stCondLst>
                                    <p:cond delay="0"/>
                                  </p:stCondLst>
                                  <p:iterate type="lt">
                                    <p:tmPct val="0"/>
                                  </p:iterate>
                                  <p:childTnLst>
                                    <p:animEffect transition="out" filter="fade">
                                      <p:cBhvr>
                                        <p:cTn id="44" dur="3000"/>
                                        <p:tgtEl>
                                          <p:spTgt spid="3">
                                            <p:txEl>
                                              <p:pRg st="6" end="6"/>
                                            </p:txEl>
                                          </p:spTgt>
                                        </p:tgtEl>
                                      </p:cBhvr>
                                    </p:animEffect>
                                    <p:set>
                                      <p:cBhvr>
                                        <p:cTn id="45" dur="1" fill="hold">
                                          <p:stCondLst>
                                            <p:cond delay="2999"/>
                                          </p:stCondLst>
                                        </p:cTn>
                                        <p:tgtEl>
                                          <p:spTgt spid="3">
                                            <p:txEl>
                                              <p:pRg st="6" end="6"/>
                                            </p:txEl>
                                          </p:spTgt>
                                        </p:tgtEl>
                                        <p:attrNameLst>
                                          <p:attrName>style.visibility</p:attrName>
                                        </p:attrNameLst>
                                      </p:cBhvr>
                                      <p:to>
                                        <p:strVal val="hidden"/>
                                      </p:to>
                                    </p:set>
                                  </p:childTnLst>
                                </p:cTn>
                              </p:par>
                              <p:par>
                                <p:cTn id="46" presetID="10" presetClass="exit" presetSubtype="0" fill="hold" grpId="0" nodeType="withEffect">
                                  <p:stCondLst>
                                    <p:cond delay="0"/>
                                  </p:stCondLst>
                                  <p:iterate type="lt">
                                    <p:tmPct val="0"/>
                                  </p:iterate>
                                  <p:childTnLst>
                                    <p:animEffect transition="out" filter="fade">
                                      <p:cBhvr>
                                        <p:cTn id="47" dur="3000"/>
                                        <p:tgtEl>
                                          <p:spTgt spid="3">
                                            <p:txEl>
                                              <p:pRg st="7" end="7"/>
                                            </p:txEl>
                                          </p:spTgt>
                                        </p:tgtEl>
                                      </p:cBhvr>
                                    </p:animEffect>
                                    <p:set>
                                      <p:cBhvr>
                                        <p:cTn id="48" dur="1" fill="hold">
                                          <p:stCondLst>
                                            <p:cond delay="29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694</TotalTime>
  <Words>1933</Words>
  <Application>Microsoft Office PowerPoint</Application>
  <PresentationFormat>On-screen Show (4:3)</PresentationFormat>
  <Paragraphs>198</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Trek</vt:lpstr>
      <vt:lpstr>Presence in the World</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Presence in the World</dc:title>
  <dc:creator>User</dc:creator>
  <cp:lastModifiedBy>User</cp:lastModifiedBy>
  <cp:revision>64</cp:revision>
  <dcterms:created xsi:type="dcterms:W3CDTF">2011-03-08T21:10:07Z</dcterms:created>
  <dcterms:modified xsi:type="dcterms:W3CDTF">2011-06-02T00:25:04Z</dcterms:modified>
</cp:coreProperties>
</file>