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69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19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2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7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76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49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68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1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58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6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98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F46A-42AB-48B2-A766-52CC8815246D}" type="datetimeFigureOut">
              <a:rPr lang="en-AU" smtClean="0"/>
              <a:t>23/06/2013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496C-5DF5-4378-932F-31B0DDCBD8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21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iscans.org.au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y%20Web%20Sites/www.franciscans.org.au_sfo" TargetMode="External"/><Relationship Id="rId2" Type="http://schemas.openxmlformats.org/officeDocument/2006/relationships/hyperlink" Target="http://www.secularfranciscansoceania.com.a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AU" dirty="0" smtClean="0">
                <a:latin typeface="Californian FB" pitchFamily="18" charset="0"/>
              </a:rPr>
              <a:t>OFS NATIONAL FRATERNITY</a:t>
            </a:r>
            <a:br>
              <a:rPr lang="en-AU" dirty="0" smtClean="0">
                <a:latin typeface="Californian FB" pitchFamily="18" charset="0"/>
              </a:rPr>
            </a:br>
            <a:r>
              <a:rPr lang="en-AU" dirty="0" smtClean="0">
                <a:latin typeface="Californian FB" pitchFamily="18" charset="0"/>
              </a:rPr>
              <a:t>OF OCEANIA</a:t>
            </a:r>
            <a:endParaRPr lang="en-AU" dirty="0">
              <a:latin typeface="Californian FB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156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6408712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207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92888" cy="4082008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Candidates for Election in July 2013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Difficult Working Relationships between some Regional Ministers &amp; National Executive owing to revision of National Statutes.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AU" dirty="0" smtClean="0"/>
              <a:t>SPIRITUAL ASSISTANCE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24936" cy="5400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OFM – 8 Friar Assistants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Lay Spiritual Assistants – 9 appointed by the OFM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Secular Priest &amp; 1 Deacon belong to OFS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</a:t>
            </a:r>
            <a:r>
              <a:rPr lang="en-AU" dirty="0" err="1" smtClean="0">
                <a:solidFill>
                  <a:schemeClr val="tx1"/>
                </a:solidFill>
              </a:rPr>
              <a:t>Salesian</a:t>
            </a:r>
            <a:r>
              <a:rPr lang="en-AU" dirty="0" smtClean="0">
                <a:solidFill>
                  <a:schemeClr val="tx1"/>
                </a:solidFill>
              </a:rPr>
              <a:t> priest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3 Franciscan </a:t>
            </a:r>
            <a:r>
              <a:rPr lang="en-AU" dirty="0" err="1" smtClean="0">
                <a:solidFill>
                  <a:schemeClr val="tx1"/>
                </a:solidFill>
              </a:rPr>
              <a:t>Srs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Sister of Mercy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OFM.CAP – 5 Assistants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Franciscan Sister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OFM.CONV. – 5 Assistants</a:t>
            </a:r>
          </a:p>
          <a:p>
            <a:pPr algn="l"/>
            <a:endParaRPr lang="en-AU" dirty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OFM </a:t>
            </a:r>
            <a:r>
              <a:rPr lang="en-AU" dirty="0" err="1" smtClean="0">
                <a:solidFill>
                  <a:schemeClr val="tx1"/>
                </a:solidFill>
              </a:rPr>
              <a:t>Custos</a:t>
            </a:r>
            <a:r>
              <a:rPr lang="en-AU" dirty="0" smtClean="0">
                <a:solidFill>
                  <a:schemeClr val="tx1"/>
                </a:solidFill>
              </a:rPr>
              <a:t> both in Papua New Guinea &amp; Singapore appoint Spiritual Assistants in their countries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87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SPIRITUAL ASSISTANCE cont..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Papua New Guinea – OFM Friars 8 fraternities</a:t>
            </a:r>
          </a:p>
          <a:p>
            <a:pPr marL="0" indent="0">
              <a:buNone/>
            </a:pPr>
            <a:r>
              <a:rPr lang="en-AU" dirty="0" smtClean="0"/>
              <a:t>1 in Port </a:t>
            </a:r>
            <a:r>
              <a:rPr lang="en-AU" dirty="0" err="1" smtClean="0"/>
              <a:t>Morseby</a:t>
            </a:r>
            <a:r>
              <a:rPr lang="en-AU" dirty="0" smtClean="0"/>
              <a:t> – South Coast</a:t>
            </a:r>
          </a:p>
          <a:p>
            <a:pPr marL="0" indent="0">
              <a:buNone/>
            </a:pPr>
            <a:r>
              <a:rPr lang="en-AU" dirty="0" smtClean="0"/>
              <a:t>6 in </a:t>
            </a:r>
            <a:r>
              <a:rPr lang="en-AU" dirty="0" err="1" smtClean="0"/>
              <a:t>Aitape</a:t>
            </a:r>
            <a:r>
              <a:rPr lang="en-AU" dirty="0" smtClean="0"/>
              <a:t> – North Coast</a:t>
            </a:r>
          </a:p>
          <a:p>
            <a:pPr marL="0" indent="0">
              <a:buNone/>
            </a:pPr>
            <a:r>
              <a:rPr lang="en-AU" dirty="0" smtClean="0"/>
              <a:t>1 </a:t>
            </a:r>
            <a:r>
              <a:rPr lang="en-AU" dirty="0" smtClean="0"/>
              <a:t>in West New Britain, 1 </a:t>
            </a:r>
            <a:r>
              <a:rPr lang="en-AU" dirty="0" smtClean="0"/>
              <a:t>in </a:t>
            </a:r>
            <a:r>
              <a:rPr lang="en-AU" dirty="0" err="1" smtClean="0"/>
              <a:t>Lae</a:t>
            </a:r>
            <a:r>
              <a:rPr lang="en-AU" dirty="0" smtClean="0"/>
              <a:t> – North Coast</a:t>
            </a:r>
          </a:p>
          <a:p>
            <a:pPr marL="0" indent="0">
              <a:buNone/>
            </a:pPr>
            <a:r>
              <a:rPr lang="en-AU" dirty="0" smtClean="0"/>
              <a:t>Capuchins have 1 fraternity in </a:t>
            </a:r>
            <a:r>
              <a:rPr lang="en-AU" dirty="0" err="1" smtClean="0"/>
              <a:t>Wabag</a:t>
            </a:r>
            <a:r>
              <a:rPr lang="en-AU" dirty="0" smtClean="0"/>
              <a:t>- Central Highlands</a:t>
            </a:r>
          </a:p>
          <a:p>
            <a:pPr marL="0" indent="0">
              <a:buNone/>
            </a:pPr>
            <a:r>
              <a:rPr lang="en-AU" dirty="0" smtClean="0"/>
              <a:t>1 MFIC Sister in </a:t>
            </a:r>
            <a:r>
              <a:rPr lang="en-AU" dirty="0" err="1" smtClean="0"/>
              <a:t>Aitape</a:t>
            </a:r>
            <a:r>
              <a:rPr lang="en-AU" dirty="0" smtClean="0"/>
              <a:t> and 1 in </a:t>
            </a:r>
            <a:r>
              <a:rPr lang="en-AU" dirty="0" err="1" smtClean="0"/>
              <a:t>Madang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53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pPr algn="l"/>
            <a:r>
              <a:rPr lang="en-AU" dirty="0" smtClean="0"/>
              <a:t>SPIRITUAL ASSISTANCE </a:t>
            </a:r>
            <a:r>
              <a:rPr lang="en-AU" dirty="0" err="1" smtClean="0"/>
              <a:t>cont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5256584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Singapore and Sabah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FMM Sister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2FMDM Sisters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9 FSIC Sisters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1 Friar Minor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OFM Friar Regional Assistant for Singapore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FSIC Sister Regional Assistant for Sabah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Capuchin Friar for West Malaysia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AU" dirty="0" smtClean="0"/>
              <a:t>CONFERENCE OF NATIONAL ASSISTANTS OFS-OCEANIA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>
            <a:normAutofit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National Spiritual Assistant resigned in February 2013 due to health </a:t>
            </a:r>
            <a:r>
              <a:rPr lang="en-AU" dirty="0" smtClean="0">
                <a:solidFill>
                  <a:schemeClr val="tx1"/>
                </a:solidFill>
              </a:rPr>
              <a:t>issues and work load.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Conference meets monthly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Conference delegates members to make pastoral visits to regional level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Makes decisions collegially re spiritual assistance to the OFS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Conference members </a:t>
            </a:r>
            <a:r>
              <a:rPr lang="en-AU" dirty="0" smtClean="0">
                <a:solidFill>
                  <a:schemeClr val="tx1"/>
                </a:solidFill>
              </a:rPr>
              <a:t>also are delegated to various </a:t>
            </a:r>
            <a:r>
              <a:rPr lang="en-AU" dirty="0" smtClean="0">
                <a:solidFill>
                  <a:schemeClr val="tx1"/>
                </a:solidFill>
              </a:rPr>
              <a:t>national </a:t>
            </a:r>
            <a:r>
              <a:rPr lang="en-AU" dirty="0" smtClean="0">
                <a:solidFill>
                  <a:schemeClr val="tx1"/>
                </a:solidFill>
              </a:rPr>
              <a:t>committees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AU" dirty="0" smtClean="0"/>
              <a:t>NATIONAL STATUTES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4370040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Have been amended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Await Approval by National Chapter in July 2013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and Promulgation </a:t>
            </a:r>
            <a:r>
              <a:rPr lang="en-AU" dirty="0" smtClean="0">
                <a:solidFill>
                  <a:schemeClr val="tx1"/>
                </a:solidFill>
              </a:rPr>
              <a:t>by Presidency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pPr algn="l"/>
            <a:r>
              <a:rPr lang="en-AU" dirty="0" smtClean="0"/>
              <a:t>COURSES </a:t>
            </a:r>
            <a:r>
              <a:rPr lang="en-AU" dirty="0" smtClean="0"/>
              <a:t>FOR OFM FRIARS IN 			FORMATION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24936" cy="4824536"/>
          </a:xfrm>
        </p:spPr>
        <p:txBody>
          <a:bodyPr/>
          <a:lstStyle/>
          <a:p>
            <a:pPr algn="l"/>
            <a:r>
              <a:rPr lang="en-AU" i="1" dirty="0" smtClean="0">
                <a:solidFill>
                  <a:schemeClr val="tx1"/>
                </a:solidFill>
              </a:rPr>
              <a:t>Guidelines for the Formation of Friars for Understanding and Assisting the SFO</a:t>
            </a:r>
          </a:p>
          <a:p>
            <a:pPr algn="l"/>
            <a:r>
              <a:rPr lang="en-AU" i="1" dirty="0" smtClean="0">
                <a:solidFill>
                  <a:schemeClr val="tx1"/>
                </a:solidFill>
              </a:rPr>
              <a:t>Published by the Conference of General Assistants 1992 is posted on the OFM Province’s website </a:t>
            </a:r>
            <a:r>
              <a:rPr lang="en-AU" i="1" dirty="0" smtClean="0">
                <a:hlinkClick r:id="rId2"/>
              </a:rPr>
              <a:t>http://www.franciscans.org.au</a:t>
            </a:r>
            <a:endParaRPr lang="en-AU" i="1" dirty="0" smtClean="0"/>
          </a:p>
          <a:p>
            <a:pPr algn="l"/>
            <a:r>
              <a:rPr lang="en-AU" i="1" dirty="0" smtClean="0">
                <a:solidFill>
                  <a:schemeClr val="tx1"/>
                </a:solidFill>
              </a:rPr>
              <a:t>Add </a:t>
            </a:r>
            <a:r>
              <a:rPr lang="en-AU" i="1" u="sng" dirty="0" smtClean="0">
                <a:solidFill>
                  <a:schemeClr val="tx1"/>
                </a:solidFill>
              </a:rPr>
              <a:t>/</a:t>
            </a:r>
            <a:r>
              <a:rPr lang="en-AU" i="1" u="sng" dirty="0" err="1" smtClean="0">
                <a:solidFill>
                  <a:schemeClr val="tx1"/>
                </a:solidFill>
              </a:rPr>
              <a:t>sfo</a:t>
            </a:r>
            <a:r>
              <a:rPr lang="en-AU" i="1" u="sng" dirty="0" smtClean="0">
                <a:solidFill>
                  <a:schemeClr val="tx1"/>
                </a:solidFill>
              </a:rPr>
              <a:t>/sfo19/19.htm </a:t>
            </a:r>
            <a:r>
              <a:rPr lang="en-AU" i="1" dirty="0" smtClean="0">
                <a:solidFill>
                  <a:schemeClr val="tx1"/>
                </a:solidFill>
              </a:rPr>
              <a:t>for Postulants and</a:t>
            </a:r>
          </a:p>
          <a:p>
            <a:pPr algn="l"/>
            <a:r>
              <a:rPr lang="en-AU" i="1" u="sng" dirty="0" smtClean="0">
                <a:solidFill>
                  <a:schemeClr val="tx1"/>
                </a:solidFill>
              </a:rPr>
              <a:t>/</a:t>
            </a:r>
            <a:r>
              <a:rPr lang="en-AU" i="1" u="sng" dirty="0" err="1" smtClean="0">
                <a:solidFill>
                  <a:schemeClr val="tx1"/>
                </a:solidFill>
              </a:rPr>
              <a:t>sfo</a:t>
            </a:r>
            <a:r>
              <a:rPr lang="en-AU" i="1" u="sng" dirty="0" smtClean="0">
                <a:solidFill>
                  <a:schemeClr val="tx1"/>
                </a:solidFill>
              </a:rPr>
              <a:t>/sfo8/8/</a:t>
            </a:r>
            <a:r>
              <a:rPr lang="en-AU" i="1" u="sng" dirty="0" err="1" smtClean="0">
                <a:solidFill>
                  <a:schemeClr val="tx1"/>
                </a:solidFill>
              </a:rPr>
              <a:t>htm</a:t>
            </a:r>
            <a:r>
              <a:rPr lang="en-AU" i="1" u="sng" dirty="0" smtClean="0">
                <a:solidFill>
                  <a:schemeClr val="tx1"/>
                </a:solidFill>
              </a:rPr>
              <a:t> </a:t>
            </a:r>
            <a:r>
              <a:rPr lang="en-AU" i="1" dirty="0" smtClean="0">
                <a:solidFill>
                  <a:schemeClr val="tx1"/>
                </a:solidFill>
              </a:rPr>
              <a:t>for Novices and</a:t>
            </a:r>
          </a:p>
          <a:p>
            <a:pPr algn="l"/>
            <a:r>
              <a:rPr lang="en-AU" i="1" u="sng" dirty="0" smtClean="0">
                <a:solidFill>
                  <a:schemeClr val="tx1"/>
                </a:solidFill>
              </a:rPr>
              <a:t>/</a:t>
            </a:r>
            <a:r>
              <a:rPr lang="en-AU" i="1" u="sng" dirty="0" err="1" smtClean="0">
                <a:solidFill>
                  <a:schemeClr val="tx1"/>
                </a:solidFill>
              </a:rPr>
              <a:t>sfo</a:t>
            </a:r>
            <a:r>
              <a:rPr lang="en-AU" i="1" u="sng" dirty="0" smtClean="0">
                <a:solidFill>
                  <a:schemeClr val="tx1"/>
                </a:solidFill>
              </a:rPr>
              <a:t>/sfo15/postnov.htm </a:t>
            </a:r>
            <a:r>
              <a:rPr lang="en-AU" i="1" dirty="0" smtClean="0">
                <a:solidFill>
                  <a:schemeClr val="tx1"/>
                </a:solidFill>
              </a:rPr>
              <a:t>for Junior Professed Friars</a:t>
            </a:r>
          </a:p>
          <a:p>
            <a:pPr algn="l"/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2261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COURSES FOR THE FORMATION OF SECULAR FRANCISCANS AS SPIRITUAL ASSISTANTS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920880" cy="3816424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6 Secular Franciscans </a:t>
            </a:r>
            <a:r>
              <a:rPr lang="en-AU" dirty="0" smtClean="0">
                <a:solidFill>
                  <a:schemeClr val="tx1"/>
                </a:solidFill>
              </a:rPr>
              <a:t>and </a:t>
            </a:r>
            <a:r>
              <a:rPr lang="en-AU" dirty="0" smtClean="0">
                <a:solidFill>
                  <a:schemeClr val="tx1"/>
                </a:solidFill>
              </a:rPr>
              <a:t>1 Franciscan Sister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None appointed as yet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2 Secular Franciscans are currently following the course “</a:t>
            </a:r>
            <a:r>
              <a:rPr lang="en-AU" i="1" dirty="0" smtClean="0">
                <a:solidFill>
                  <a:schemeClr val="tx1"/>
                </a:solidFill>
              </a:rPr>
              <a:t>Franciscan Family Connections” </a:t>
            </a:r>
          </a:p>
          <a:p>
            <a:pPr algn="l"/>
            <a:r>
              <a:rPr lang="en-AU" i="1" dirty="0" smtClean="0">
                <a:solidFill>
                  <a:schemeClr val="tx1"/>
                </a:solidFill>
              </a:rPr>
              <a:t>Revised </a:t>
            </a:r>
            <a:r>
              <a:rPr lang="en-AU" i="1" dirty="0" smtClean="0">
                <a:solidFill>
                  <a:schemeClr val="tx1"/>
                </a:solidFill>
              </a:rPr>
              <a:t>Edition 2011</a:t>
            </a:r>
            <a:endParaRPr lang="en-AU" i="1" dirty="0" smtClean="0">
              <a:solidFill>
                <a:schemeClr val="tx1"/>
              </a:solidFill>
            </a:endParaRP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09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AU" dirty="0" smtClean="0"/>
              <a:t>WEB SITES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08912" cy="4298032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>
                <a:solidFill>
                  <a:schemeClr val="tx1"/>
                </a:solidFill>
              </a:rPr>
              <a:t>National Fraternity OFS-Oceania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u="sng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en-AU" u="sng" dirty="0" smtClean="0">
                <a:solidFill>
                  <a:schemeClr val="tx1"/>
                </a:solidFill>
                <a:hlinkClick r:id="rId2"/>
              </a:rPr>
              <a:t>www.secularfranciscansoceania.com.au</a:t>
            </a:r>
            <a:endParaRPr lang="en-AU" u="sng" dirty="0" smtClean="0">
              <a:solidFill>
                <a:schemeClr val="tx1"/>
              </a:solidFill>
            </a:endParaRPr>
          </a:p>
          <a:p>
            <a:endParaRPr lang="en-AU" u="sng" dirty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OFM National Spiritual Assistant</a:t>
            </a:r>
          </a:p>
          <a:p>
            <a:r>
              <a:rPr lang="en-AU" dirty="0" smtClean="0">
                <a:solidFill>
                  <a:schemeClr val="tx1"/>
                </a:solidFill>
                <a:hlinkClick r:id="rId3" action="ppaction://hlinkfile"/>
              </a:rPr>
              <a:t>http://www.franciscans.org.au/sfo</a:t>
            </a:r>
            <a:endParaRPr lang="en-AU" dirty="0" smtClean="0">
              <a:solidFill>
                <a:schemeClr val="tx1"/>
              </a:solidFill>
            </a:endParaRPr>
          </a:p>
          <a:p>
            <a:endParaRPr lang="en-AU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7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4000" dirty="0" smtClean="0"/>
              <a:t>Oceania consists of </a:t>
            </a:r>
            <a:r>
              <a:rPr lang="en-AU" sz="4000" dirty="0" smtClean="0"/>
              <a:t>four </a:t>
            </a:r>
            <a:r>
              <a:rPr lang="en-AU" sz="4000" dirty="0" smtClean="0"/>
              <a:t>Nations</a:t>
            </a:r>
            <a:br>
              <a:rPr lang="en-AU" sz="4000" dirty="0" smtClean="0"/>
            </a:br>
            <a:r>
              <a:rPr lang="en-AU" sz="4000" dirty="0" smtClean="0"/>
              <a:t>	</a:t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>Australia</a:t>
            </a:r>
            <a:br>
              <a:rPr lang="en-AU" sz="4000" dirty="0" smtClean="0"/>
            </a:br>
            <a:r>
              <a:rPr lang="en-AU" sz="4000" dirty="0" smtClean="0"/>
              <a:t>	</a:t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>Papua New Guinea</a:t>
            </a:r>
            <a:br>
              <a:rPr lang="en-AU" sz="4000" dirty="0" smtClean="0"/>
            </a:br>
            <a:r>
              <a:rPr lang="en-AU" sz="4000" dirty="0" smtClean="0"/>
              <a:t>	</a:t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>Singapore</a:t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>Sabah</a:t>
            </a:r>
            <a:br>
              <a:rPr lang="en-AU" sz="4000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51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/>
              <a:t>7 Regional Fraternities</a:t>
            </a:r>
            <a:br>
              <a:rPr lang="en-AU" sz="4000" dirty="0" smtClean="0"/>
            </a:br>
            <a:r>
              <a:rPr lang="en-AU" sz="4000" dirty="0" smtClean="0"/>
              <a:t>37 </a:t>
            </a:r>
            <a:r>
              <a:rPr lang="en-AU" sz="4000" dirty="0" smtClean="0"/>
              <a:t>Local Fraternities (in Australia)</a:t>
            </a:r>
            <a:br>
              <a:rPr lang="en-AU" sz="4000" dirty="0" smtClean="0"/>
            </a:br>
            <a:r>
              <a:rPr lang="en-AU" sz="4000" dirty="0" smtClean="0"/>
              <a:t>10 Local Fraternities </a:t>
            </a:r>
            <a:r>
              <a:rPr lang="en-AU" sz="4000" dirty="0" smtClean="0"/>
              <a:t>(4 in </a:t>
            </a:r>
            <a:r>
              <a:rPr lang="en-AU" sz="4000" dirty="0" smtClean="0"/>
              <a:t>Singapore</a:t>
            </a:r>
            <a:br>
              <a:rPr lang="en-AU" sz="4000" dirty="0" smtClean="0"/>
            </a:br>
            <a:r>
              <a:rPr lang="en-AU" sz="4000" dirty="0"/>
              <a:t>	</a:t>
            </a:r>
            <a:r>
              <a:rPr lang="en-AU" sz="4000" dirty="0" smtClean="0"/>
              <a:t>			</a:t>
            </a:r>
            <a:r>
              <a:rPr lang="en-AU" sz="4000" dirty="0"/>
              <a:t> </a:t>
            </a:r>
            <a:r>
              <a:rPr lang="en-AU" sz="4000" dirty="0" smtClean="0"/>
              <a:t>      </a:t>
            </a:r>
            <a:r>
              <a:rPr lang="en-AU" sz="4000" dirty="0" smtClean="0"/>
              <a:t>6 in Sabah</a:t>
            </a:r>
            <a:r>
              <a:rPr lang="en-AU" sz="4000" dirty="0" smtClean="0"/>
              <a:t>)</a:t>
            </a:r>
            <a:br>
              <a:rPr lang="en-AU" sz="4000" dirty="0" smtClean="0"/>
            </a:br>
            <a:r>
              <a:rPr lang="en-AU" sz="4000" dirty="0" smtClean="0"/>
              <a:t>5 Emerging Fraternities in Sabah</a:t>
            </a:r>
            <a:br>
              <a:rPr lang="en-AU" sz="4000" dirty="0" smtClean="0"/>
            </a:br>
            <a:r>
              <a:rPr lang="en-AU" sz="4000" dirty="0" smtClean="0"/>
              <a:t>11 Fraternities in Papua New Guinea</a:t>
            </a:r>
            <a:br>
              <a:rPr lang="en-AU" sz="4000" dirty="0" smtClean="0"/>
            </a:br>
            <a:r>
              <a:rPr lang="en-AU" sz="4000" dirty="0" smtClean="0"/>
              <a:t>(not yet constituted as a Regional Fraternity)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6005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9363"/>
              </p:ext>
            </p:extLst>
          </p:nvPr>
        </p:nvGraphicFramePr>
        <p:xfrm>
          <a:off x="395536" y="1397000"/>
          <a:ext cx="828092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00200"/>
                <a:gridCol w="1224136"/>
                <a:gridCol w="1152128"/>
                <a:gridCol w="1584176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Regions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Permanently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Professed Members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Canon. Estab.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Fraternities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Estab. Reg. Fraternities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Presence of Franciscan Youth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Those in Formation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NSW/ACT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336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Victoria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QLD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TAS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SING/SAB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395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 </a:t>
                      </a:r>
                      <a:r>
                        <a:rPr lang="en-AU" dirty="0" err="1" smtClean="0"/>
                        <a:t>Emerg</a:t>
                      </a:r>
                      <a:r>
                        <a:rPr lang="en-AU" dirty="0" smtClean="0"/>
                        <a:t>.</a:t>
                      </a:r>
                      <a:r>
                        <a:rPr lang="en-AU" baseline="0" dirty="0" smtClean="0"/>
                        <a:t> Sabah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OCEANIA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1093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7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145</a:t>
                      </a:r>
                      <a:endParaRPr lang="en-A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txBody>
          <a:bodyPr/>
          <a:lstStyle/>
          <a:p>
            <a:r>
              <a:rPr lang="en-AU" dirty="0" smtClean="0"/>
              <a:t>Implementation of Conclusions of General Chapter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280920" cy="4680520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Formation – 21-23 September 2012 National 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err="1" smtClean="0">
                <a:solidFill>
                  <a:schemeClr val="tx1"/>
                </a:solidFill>
              </a:rPr>
              <a:t>Formators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</a:rPr>
              <a:t>Workshop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“ Forming the </a:t>
            </a:r>
            <a:r>
              <a:rPr lang="en-AU" dirty="0" err="1">
                <a:solidFill>
                  <a:schemeClr val="tx1"/>
                </a:solidFill>
              </a:rPr>
              <a:t>Formators</a:t>
            </a:r>
            <a:r>
              <a:rPr lang="en-AU" dirty="0">
                <a:solidFill>
                  <a:schemeClr val="tx1"/>
                </a:solidFill>
              </a:rPr>
              <a:t>”</a:t>
            </a:r>
            <a:br>
              <a:rPr lang="en-AU" dirty="0">
                <a:solidFill>
                  <a:schemeClr val="tx1"/>
                </a:solidFill>
              </a:rPr>
            </a:b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Formation </a:t>
            </a:r>
            <a:r>
              <a:rPr lang="en-AU" dirty="0">
                <a:solidFill>
                  <a:schemeClr val="tx1"/>
                </a:solidFill>
              </a:rPr>
              <a:t>Seminars held in a number of Regional Fraternities</a:t>
            </a:r>
            <a:br>
              <a:rPr lang="en-AU" dirty="0">
                <a:solidFill>
                  <a:schemeClr val="tx1"/>
                </a:solidFill>
              </a:rPr>
            </a:b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CIOFS </a:t>
            </a:r>
            <a:r>
              <a:rPr lang="en-AU" dirty="0">
                <a:solidFill>
                  <a:schemeClr val="tx1"/>
                </a:solidFill>
              </a:rPr>
              <a:t>Taiwan</a:t>
            </a:r>
          </a:p>
        </p:txBody>
      </p:sp>
    </p:spTree>
    <p:extLst>
      <p:ext uri="{BB962C8B-B14F-4D97-AF65-F5344CB8AC3E}">
        <p14:creationId xmlns:p14="http://schemas.microsoft.com/office/powerpoint/2010/main" val="36116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		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COMMUNICATION</a:t>
            </a:r>
            <a:br>
              <a:rPr lang="en-AU" dirty="0" smtClean="0"/>
            </a:br>
            <a:r>
              <a:rPr lang="en-AU" sz="3200" dirty="0" smtClean="0"/>
              <a:t>International Councillor – all correspondence from</a:t>
            </a:r>
            <a:br>
              <a:rPr lang="en-AU" sz="3200" dirty="0" smtClean="0"/>
            </a:br>
            <a:r>
              <a:rPr lang="en-AU" sz="3200" dirty="0" smtClean="0"/>
              <a:t>CIOFS</a:t>
            </a:r>
            <a:br>
              <a:rPr lang="en-AU" sz="3200" dirty="0" smtClean="0"/>
            </a:br>
            <a:r>
              <a:rPr lang="en-AU" sz="3200" dirty="0" smtClean="0"/>
              <a:t>Report to National Council in May 2012 – impressions of General Chapter in Brazil</a:t>
            </a:r>
            <a:br>
              <a:rPr lang="en-AU" sz="3200" dirty="0" smtClean="0"/>
            </a:br>
            <a:r>
              <a:rPr lang="en-AU" sz="3200" dirty="0" smtClean="0"/>
              <a:t>Availability of </a:t>
            </a:r>
            <a:r>
              <a:rPr lang="en-AU" sz="3200" i="1" dirty="0" smtClean="0"/>
              <a:t>Ongoing Formation Dossiers</a:t>
            </a:r>
            <a:br>
              <a:rPr lang="en-AU" sz="3200" i="1" dirty="0" smtClean="0"/>
            </a:br>
            <a:r>
              <a:rPr lang="en-AU" sz="3200" i="1" dirty="0" smtClean="0"/>
              <a:t>Presence in the World </a:t>
            </a:r>
            <a:r>
              <a:rPr lang="en-AU" sz="3200" i="1" dirty="0" smtClean="0"/>
              <a:t>Commissions </a:t>
            </a:r>
            <a:r>
              <a:rPr lang="en-AU" sz="3200" dirty="0" smtClean="0"/>
              <a:t>– monthly articles from CIOFS  website</a:t>
            </a:r>
            <a:br>
              <a:rPr lang="en-AU" sz="3200" dirty="0" smtClean="0"/>
            </a:br>
            <a:r>
              <a:rPr lang="en-AU" sz="3200" dirty="0" smtClean="0"/>
              <a:t>Each member of National Executive assigned a Regional Minister for liaison</a:t>
            </a:r>
            <a:br>
              <a:rPr lang="en-AU" sz="3200" dirty="0" smtClean="0"/>
            </a:br>
            <a:r>
              <a:rPr lang="en-AU" sz="3200" i="1" dirty="0" smtClean="0"/>
              <a:t>The Oceania Newsletter – </a:t>
            </a:r>
            <a:r>
              <a:rPr lang="en-AU" sz="3200" dirty="0" smtClean="0"/>
              <a:t>quarterly newsletter</a:t>
            </a:r>
            <a:br>
              <a:rPr lang="en-AU" sz="3200" dirty="0" smtClean="0"/>
            </a:br>
            <a:r>
              <a:rPr lang="en-AU" sz="3200" dirty="0" smtClean="0"/>
              <a:t>Regional Newsletters – exchange</a:t>
            </a:r>
            <a:br>
              <a:rPr lang="en-AU" sz="3200" dirty="0" smtClean="0"/>
            </a:br>
            <a:r>
              <a:rPr lang="en-AU" sz="3200" dirty="0" smtClean="0"/>
              <a:t>Conference of National Spiritual Assistants </a:t>
            </a:r>
            <a:r>
              <a:rPr lang="en-AU" sz="3200" i="1" dirty="0" smtClean="0"/>
              <a:t>– Monthly Spiritual Message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96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		Franciscan Youth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1 Franciscan Youth Fraternity </a:t>
            </a:r>
            <a:r>
              <a:rPr lang="en-AU" sz="3200" dirty="0" smtClean="0"/>
              <a:t>constituted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AU" sz="3200" dirty="0" smtClean="0"/>
          </a:p>
          <a:p>
            <a:r>
              <a:rPr lang="en-AU" sz="3200" dirty="0" smtClean="0"/>
              <a:t>Assistance from National Fraternity for members to attend the International Gathering of Franciscan Youth and World Youth Day</a:t>
            </a:r>
            <a:br>
              <a:rPr lang="en-AU" sz="3200" dirty="0" smtClean="0"/>
            </a:b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4800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PRESENCE IN THE </a:t>
            </a:r>
            <a:r>
              <a:rPr lang="en-AU" sz="4800" dirty="0" smtClean="0"/>
              <a:t>WORLD</a:t>
            </a:r>
            <a:br>
              <a:rPr lang="en-AU" sz="4800" dirty="0" smtClean="0"/>
            </a:b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976664"/>
          </a:xfrm>
        </p:spPr>
        <p:txBody>
          <a:bodyPr>
            <a:normAutofit lnSpcReduction="10000"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National Apostolate – </a:t>
            </a:r>
            <a:r>
              <a:rPr lang="en-AU" i="1" dirty="0" smtClean="0">
                <a:solidFill>
                  <a:schemeClr val="tx1"/>
                </a:solidFill>
              </a:rPr>
              <a:t>Project Adoption -40 </a:t>
            </a:r>
            <a:r>
              <a:rPr lang="en-AU" i="1" dirty="0" err="1" smtClean="0">
                <a:solidFill>
                  <a:schemeClr val="tx1"/>
                </a:solidFill>
              </a:rPr>
              <a:t>yrs</a:t>
            </a:r>
            <a:endParaRPr lang="en-AU" i="1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Supporting the world’s poorest families in 2 diocese in Southern India </a:t>
            </a:r>
            <a:r>
              <a:rPr lang="en-AU" i="1" dirty="0" smtClean="0">
                <a:solidFill>
                  <a:schemeClr val="tx1"/>
                </a:solidFill>
              </a:rPr>
              <a:t>– 243 families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JPIC through Bangkok Office of </a:t>
            </a:r>
            <a:r>
              <a:rPr lang="en-AU" dirty="0" smtClean="0">
                <a:solidFill>
                  <a:schemeClr val="tx1"/>
                </a:solidFill>
              </a:rPr>
              <a:t>Franciscans </a:t>
            </a:r>
            <a:r>
              <a:rPr lang="en-AU" dirty="0" smtClean="0">
                <a:solidFill>
                  <a:schemeClr val="tx1"/>
                </a:solidFill>
              </a:rPr>
              <a:t>International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Year 7 students (</a:t>
            </a:r>
            <a:r>
              <a:rPr lang="en-AU" dirty="0" err="1" smtClean="0">
                <a:solidFill>
                  <a:schemeClr val="tx1"/>
                </a:solidFill>
              </a:rPr>
              <a:t>approx</a:t>
            </a:r>
            <a:r>
              <a:rPr lang="en-AU" dirty="0" smtClean="0">
                <a:solidFill>
                  <a:schemeClr val="tx1"/>
                </a:solidFill>
              </a:rPr>
              <a:t> 12 </a:t>
            </a:r>
            <a:r>
              <a:rPr lang="en-AU" dirty="0" err="1" smtClean="0">
                <a:solidFill>
                  <a:schemeClr val="tx1"/>
                </a:solidFill>
              </a:rPr>
              <a:t>yrs</a:t>
            </a:r>
            <a:r>
              <a:rPr lang="en-AU" dirty="0" smtClean="0">
                <a:solidFill>
                  <a:schemeClr val="tx1"/>
                </a:solidFill>
              </a:rPr>
              <a:t> of age) presentation of Tau Crosses and booklets on the San </a:t>
            </a:r>
            <a:r>
              <a:rPr lang="en-AU" dirty="0" err="1" smtClean="0">
                <a:solidFill>
                  <a:schemeClr val="tx1"/>
                </a:solidFill>
              </a:rPr>
              <a:t>Damiano</a:t>
            </a:r>
            <a:r>
              <a:rPr lang="en-AU" dirty="0" smtClean="0">
                <a:solidFill>
                  <a:schemeClr val="tx1"/>
                </a:solidFill>
              </a:rPr>
              <a:t> Crucifix, Tau Cross &amp; The Wolf of </a:t>
            </a:r>
            <a:r>
              <a:rPr lang="en-AU" dirty="0" err="1" smtClean="0">
                <a:solidFill>
                  <a:schemeClr val="tx1"/>
                </a:solidFill>
              </a:rPr>
              <a:t>Gubbio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Presentation of San Damiano Crucifix to newly </a:t>
            </a:r>
            <a:r>
              <a:rPr lang="en-AU" dirty="0" smtClean="0">
                <a:solidFill>
                  <a:schemeClr val="tx1"/>
                </a:solidFill>
              </a:rPr>
              <a:t>baptised </a:t>
            </a:r>
            <a:r>
              <a:rPr lang="en-AU" dirty="0">
                <a:solidFill>
                  <a:schemeClr val="tx1"/>
                </a:solidFill>
              </a:rPr>
              <a:t>a</a:t>
            </a:r>
            <a:r>
              <a:rPr lang="en-AU" dirty="0" smtClean="0">
                <a:solidFill>
                  <a:schemeClr val="tx1"/>
                </a:solidFill>
              </a:rPr>
              <a:t>dults </a:t>
            </a:r>
            <a:r>
              <a:rPr lang="en-AU" dirty="0" smtClean="0">
                <a:solidFill>
                  <a:schemeClr val="tx1"/>
                </a:solidFill>
              </a:rPr>
              <a:t>and those received into the Catholic Church at Easter</a:t>
            </a:r>
          </a:p>
          <a:p>
            <a:pPr algn="l"/>
            <a:endParaRPr lang="en-AU" dirty="0" smtClean="0">
              <a:solidFill>
                <a:schemeClr val="tx1"/>
              </a:solidFill>
            </a:endParaRP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79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EMERGING FRATERNITIES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Support of New Zealand National Fraternity</a:t>
            </a:r>
          </a:p>
          <a:p>
            <a:r>
              <a:rPr lang="en-AU" dirty="0" smtClean="0"/>
              <a:t>Emerging Regional Fraternities of Singapore and Sabah – National Fraternity of Malaysia/Singapore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36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545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OFS NATIONAL FRATERNITY OF OCEANIA</vt:lpstr>
      <vt:lpstr>  Oceania consists of four Nations    Australia    Papua New Guinea    Singapore    Sabah  </vt:lpstr>
      <vt:lpstr>7 Regional Fraternities 37 Local Fraternities (in Australia) 10 Local Fraternities (4 in Singapore            6 in Sabah) 5 Emerging Fraternities in Sabah 11 Fraternities in Papua New Guinea (not yet constituted as a Regional Fraternity) </vt:lpstr>
      <vt:lpstr>PowerPoint Presentation</vt:lpstr>
      <vt:lpstr>Implementation of Conclusions of General Chapter</vt:lpstr>
      <vt:lpstr>    COMMUNICATION International Councillor – all correspondence from CIOFS Report to National Council in May 2012 – impressions of General Chapter in Brazil Availability of Ongoing Formation Dossiers Presence in the World Commissions – monthly articles from CIOFS  website Each member of National Executive assigned a Regional Minister for liaison The Oceania Newsletter – quarterly newsletter Regional Newsletters – exchange Conference of National Spiritual Assistants – Monthly Spiritual Message   </vt:lpstr>
      <vt:lpstr>  Franciscan Youth </vt:lpstr>
      <vt:lpstr>PRESENCE IN THE WORLD </vt:lpstr>
      <vt:lpstr>EMERGING FRATERNITIES</vt:lpstr>
      <vt:lpstr>CHALLENGES</vt:lpstr>
      <vt:lpstr>SPIRITUAL ASSISTANCE</vt:lpstr>
      <vt:lpstr>SPIRITUAL ASSISTANCE cont..</vt:lpstr>
      <vt:lpstr>SPIRITUAL ASSISTANCE cont…</vt:lpstr>
      <vt:lpstr>CONFERENCE OF NATIONAL ASSISTANTS OFS-OCEANIA</vt:lpstr>
      <vt:lpstr>NATIONAL STATUTES</vt:lpstr>
      <vt:lpstr>COURSES FOR OFM FRIARS IN    FORMATION</vt:lpstr>
      <vt:lpstr>COURSES FOR THE FORMATION OF SECULAR FRANCISCANS AS SPIRITUAL ASSISTANTS</vt:lpstr>
      <vt:lpstr>WEB SITES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Carl Schafer</cp:lastModifiedBy>
  <cp:revision>14</cp:revision>
  <dcterms:created xsi:type="dcterms:W3CDTF">2013-04-24T05:44:07Z</dcterms:created>
  <dcterms:modified xsi:type="dcterms:W3CDTF">2013-06-23T09:45:55Z</dcterms:modified>
</cp:coreProperties>
</file>