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00" autoAdjust="0"/>
    <p:restoredTop sz="87150" autoAdjust="0"/>
  </p:normalViewPr>
  <p:slideViewPr>
    <p:cSldViewPr snapToGrid="0">
      <p:cViewPr varScale="1">
        <p:scale>
          <a:sx n="72" d="100"/>
          <a:sy n="72" d="100"/>
        </p:scale>
        <p:origin x="3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5CF2E-9470-4C75-87F6-5D0C4E3EB625}" type="datetimeFigureOut">
              <a:rPr lang="en-AU" smtClean="0"/>
              <a:t>17/05/2024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03B07-29FC-4508-8D98-F741CCD59F67}" type="slidenum">
              <a:rPr lang="en-AU" smtClean="0"/>
              <a:t>‹#›</a:t>
            </a:fld>
            <a:endParaRPr lang="en-AU"/>
          </a:p>
        </p:txBody>
      </p:sp>
    </p:spTree>
    <p:extLst>
      <p:ext uri="{BB962C8B-B14F-4D97-AF65-F5344CB8AC3E}">
        <p14:creationId xmlns:p14="http://schemas.microsoft.com/office/powerpoint/2010/main" val="234299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rPr>
              <a:t>Welcome everyone to today's presentation on a topic that blends the realms of spirituality, mysticism, and history: stigmata.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effectLst/>
              </a:rPr>
              <a:t>Today, we'll delve into the phenomenon of stigmata, with a special focus on one of the most famous figures associated with it, St. Francis of Assisi.</a:t>
            </a:r>
          </a:p>
        </p:txBody>
      </p:sp>
      <p:sp>
        <p:nvSpPr>
          <p:cNvPr id="4" name="Slide Number Placeholder 3"/>
          <p:cNvSpPr>
            <a:spLocks noGrp="1"/>
          </p:cNvSpPr>
          <p:nvPr>
            <p:ph type="sldNum" sz="quarter" idx="5"/>
          </p:nvPr>
        </p:nvSpPr>
        <p:spPr/>
        <p:txBody>
          <a:bodyPr/>
          <a:lstStyle/>
          <a:p>
            <a:fld id="{75803B07-29FC-4508-8D98-F741CCD59F67}" type="slidenum">
              <a:rPr lang="en-AU" smtClean="0"/>
              <a:t>1</a:t>
            </a:fld>
            <a:endParaRPr lang="en-AU"/>
          </a:p>
        </p:txBody>
      </p:sp>
    </p:spTree>
    <p:extLst>
      <p:ext uri="{BB962C8B-B14F-4D97-AF65-F5344CB8AC3E}">
        <p14:creationId xmlns:p14="http://schemas.microsoft.com/office/powerpoint/2010/main" val="206037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9CCD6-8E42-4533-9433-A7B33C68D5C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321832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9CCD6-8E42-4533-9433-A7B33C68D5C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34631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9CCD6-8E42-4533-9433-A7B33C68D5C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7573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9CCD6-8E42-4533-9433-A7B33C68D5C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12276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9CCD6-8E42-4533-9433-A7B33C68D5C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15668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9CCD6-8E42-4533-9433-A7B33C68D5CD}"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11046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9CCD6-8E42-4533-9433-A7B33C68D5CD}"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142531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9CCD6-8E42-4533-9433-A7B33C68D5CD}"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113305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9CCD6-8E42-4533-9433-A7B33C68D5CD}"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63261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9CCD6-8E42-4533-9433-A7B33C68D5CD}"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36588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9CCD6-8E42-4533-9433-A7B33C68D5CD}"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1B44F-05D3-4DF5-AFA1-C43DBE0B12D8}" type="slidenum">
              <a:rPr lang="en-US" smtClean="0"/>
              <a:t>‹#›</a:t>
            </a:fld>
            <a:endParaRPr lang="en-US"/>
          </a:p>
        </p:txBody>
      </p:sp>
    </p:spTree>
    <p:extLst>
      <p:ext uri="{BB962C8B-B14F-4D97-AF65-F5344CB8AC3E}">
        <p14:creationId xmlns:p14="http://schemas.microsoft.com/office/powerpoint/2010/main" val="406371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A9CCD6-8E42-4533-9433-A7B33C68D5CD}" type="datetimeFigureOut">
              <a:rPr lang="en-US" smtClean="0"/>
              <a:t>5/17/2024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31B44F-05D3-4DF5-AFA1-C43DBE0B12D8}" type="slidenum">
              <a:rPr lang="en-US" smtClean="0"/>
              <a:t>‹#›</a:t>
            </a:fld>
            <a:endParaRPr lang="en-US"/>
          </a:p>
        </p:txBody>
      </p:sp>
    </p:spTree>
    <p:extLst>
      <p:ext uri="{BB962C8B-B14F-4D97-AF65-F5344CB8AC3E}">
        <p14:creationId xmlns:p14="http://schemas.microsoft.com/office/powerpoint/2010/main" val="2137866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aleteia.org/2015/01/08/what-are-the-stigmata-and-how-do-we-know-if-they-are-authentic/" TargetMode="External"/><Relationship Id="rId3" Type="http://schemas.openxmlformats.org/officeDocument/2006/relationships/hyperlink" Target="http://www.ecatholic2000.com/" TargetMode="External"/><Relationship Id="rId7" Type="http://schemas.openxmlformats.org/officeDocument/2006/relationships/hyperlink" Target="https://www.researchgate.net/publication/373867520_On_Stigmata_Suffering_and_Sanctity" TargetMode="External"/><Relationship Id="rId2" Type="http://schemas.openxmlformats.org/officeDocument/2006/relationships/image" Target="../media/image15.jpg"/><Relationship Id="rId1" Type="http://schemas.openxmlformats.org/officeDocument/2006/relationships/slideLayout" Target="../slideLayouts/slideLayout9.xml"/><Relationship Id="rId6" Type="http://schemas.openxmlformats.org/officeDocument/2006/relationships/hyperlink" Target="https://www.catholic.com/encyclopedia/mystical-stigmata" TargetMode="External"/><Relationship Id="rId5" Type="http://schemas.openxmlformats.org/officeDocument/2006/relationships/hyperlink" Target="https://www.vatican.va/archive/ENG0015/__P71.HTM#-256" TargetMode="External"/><Relationship Id="rId4" Type="http://schemas.openxmlformats.org/officeDocument/2006/relationships/hyperlink" Target="https://www.usccb.org/news/2024/pope-marks-800th-anniversary-st-francis-assisis-stigmata" TargetMode="External"/><Relationship Id="rId9" Type="http://schemas.openxmlformats.org/officeDocument/2006/relationships/hyperlink" Target="https://www.dmfofs2.com/excerpts-from-the-first-life-of-st-francis-by-thomas-of-celan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8028BB2-D0D3-9A65-D490-E2778BBC6569}"/>
              </a:ext>
            </a:extLst>
          </p:cNvPr>
          <p:cNvSpPr>
            <a:spLocks noGrp="1"/>
          </p:cNvSpPr>
          <p:nvPr>
            <p:ph type="title"/>
          </p:nvPr>
        </p:nvSpPr>
        <p:spPr>
          <a:xfrm>
            <a:off x="786428" y="640080"/>
            <a:ext cx="3734014" cy="3566160"/>
          </a:xfrm>
        </p:spPr>
        <p:txBody>
          <a:bodyPr vert="horz" lIns="91440" tIns="45720" rIns="91440" bIns="45720" rtlCol="0" anchor="b">
            <a:normAutofit/>
          </a:bodyPr>
          <a:lstStyle/>
          <a:p>
            <a:pPr algn="ctr"/>
            <a:r>
              <a:rPr lang="en-US" sz="5400" dirty="0"/>
              <a:t>Stigmata &amp; St. Francis of Assisi</a:t>
            </a:r>
          </a:p>
        </p:txBody>
      </p:sp>
      <p:sp>
        <p:nvSpPr>
          <p:cNvPr id="5" name="Title 3">
            <a:extLst>
              <a:ext uri="{FF2B5EF4-FFF2-40B4-BE49-F238E27FC236}">
                <a16:creationId xmlns:a16="http://schemas.microsoft.com/office/drawing/2014/main" id="{478CE31C-ABA3-287C-9BC4-0D181D59E3AE}"/>
              </a:ext>
            </a:extLst>
          </p:cNvPr>
          <p:cNvSpPr txBox="1">
            <a:spLocks/>
          </p:cNvSpPr>
          <p:nvPr/>
        </p:nvSpPr>
        <p:spPr>
          <a:xfrm>
            <a:off x="1118941" y="4636008"/>
            <a:ext cx="3058206" cy="157276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US" sz="2000" dirty="0">
                <a:latin typeface="+mn-lt"/>
                <a:ea typeface="+mn-ea"/>
                <a:cs typeface="+mn-cs"/>
              </a:rPr>
              <a:t>Presented by: Emil Perosh</a:t>
            </a:r>
          </a:p>
        </p:txBody>
      </p:sp>
      <p:sp>
        <p:nvSpPr>
          <p:cNvPr id="104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Feast of the Stigmata of St. Francis | America Magazine">
            <a:extLst>
              <a:ext uri="{FF2B5EF4-FFF2-40B4-BE49-F238E27FC236}">
                <a16:creationId xmlns:a16="http://schemas.microsoft.com/office/drawing/2014/main" id="{7798E773-1DF9-3D72-9A37-4B6E2F60E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5" r="5355"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3245265-C1DB-7DA3-484A-B411AAC6A6C5}"/>
              </a:ext>
            </a:extLst>
          </p:cNvPr>
          <p:cNvSpPr>
            <a:spLocks noGrp="1"/>
          </p:cNvSpPr>
          <p:nvPr>
            <p:ph type="title"/>
          </p:nvPr>
        </p:nvSpPr>
        <p:spPr>
          <a:xfrm>
            <a:off x="152363" y="365126"/>
            <a:ext cx="6585894" cy="886732"/>
          </a:xfrm>
        </p:spPr>
        <p:txBody>
          <a:bodyPr vert="horz" lIns="91440" tIns="45720" rIns="91440" bIns="45720" rtlCol="0" anchor="ctr">
            <a:noAutofit/>
          </a:bodyPr>
          <a:lstStyle/>
          <a:p>
            <a:pPr algn="ctr"/>
            <a:r>
              <a:rPr lang="en-US" dirty="0">
                <a:effectLst/>
              </a:rPr>
              <a:t>Pope's Reflections on the 800th Anniversary</a:t>
            </a:r>
            <a:endParaRPr lang="en-US" dirty="0"/>
          </a:p>
        </p:txBody>
      </p:sp>
      <p:sp>
        <p:nvSpPr>
          <p:cNvPr id="4" name="Text Placeholder 3">
            <a:extLst>
              <a:ext uri="{FF2B5EF4-FFF2-40B4-BE49-F238E27FC236}">
                <a16:creationId xmlns:a16="http://schemas.microsoft.com/office/drawing/2014/main" id="{B0D62992-059F-D33A-1492-5A2E2BAF19A1}"/>
              </a:ext>
            </a:extLst>
          </p:cNvPr>
          <p:cNvSpPr>
            <a:spLocks noGrp="1"/>
          </p:cNvSpPr>
          <p:nvPr>
            <p:ph type="body" sz="half" idx="2"/>
          </p:nvPr>
        </p:nvSpPr>
        <p:spPr>
          <a:xfrm>
            <a:off x="147194" y="1251858"/>
            <a:ext cx="7207522" cy="5224930"/>
          </a:xfrm>
        </p:spPr>
        <p:txBody>
          <a:bodyPr vert="horz" lIns="91440" tIns="45720" rIns="91440" bIns="45720" rtlCol="0">
            <a:normAutofit fontScale="92500" lnSpcReduction="200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In 2024, the Catholic Church commemorated the 800th anniversary of St. Francis' reception of the stigmata, marking a significant milestone in the history of Christian spirituality.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Pope Francis, in his reflections on this auspicious occasion, offered profound insights into the enduring significance of St. Francis' life and spiritual legacy for believers around the world.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Pope emphasized that St. Francis' reception of the stigmata was not merely an isolated event but a profound manifestation of his deep union with Christ and his radical embrace of the Gospel message.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St. Francis' encounter with the stigmata was a transformative moment that encapsulated the essence of his spiritual journey—a journey marked by radical humility, self-emptying love, and unwavering devotion to Christ.</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Through the wounds of the stigmata, St. Francis became a living witness to the redemptive power of Christ's sacrifice, embodying the transformative love that lies at the heart of the Christian faith.</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Pope highlighted the enduring relevance of St. Francis' example in the modern world, where materialism, division, and indifference often obscure the true meaning of discipleship.</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St. Francis' radical commitment to poverty, simplicity, and solidarity with the marginalized challenges contemporary believers to reevaluate their priorities and embrace a more authentic expression of Christian discipleship.</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As the Church celebrated the 800th anniversary of St. Francis' stigmata, Pope Francis called on believers to rediscover the spirit of radical love and self-sacrifice embodied by St. Francis.</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He urged the faithful to emulate St. Francis' example by embracing a life of humility, service, and compassion, particularly towards those on the margins of society.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In doing so, Pope Francis emphasized, believers can bear witness to the transformative power of the Gospel and contribute to the building of a more just, compassionate, and harmonious world.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Ultimately, the Pope's reflections on the 800th anniversary of St. Francis' stigmata served as a powerful reminder of the enduring relevance of St. Francis' message and the profound impact of his witness on the life of the Church and the world.</a:t>
            </a:r>
          </a:p>
          <a:p>
            <a:pPr indent="-228600">
              <a:buFont typeface="Arial" panose="020B0604020202020204" pitchFamily="34" charset="0"/>
              <a:buChar char="•"/>
            </a:pPr>
            <a:endParaRPr lang="en-US" sz="800" dirty="0"/>
          </a:p>
        </p:txBody>
      </p:sp>
      <p:pic>
        <p:nvPicPr>
          <p:cNvPr id="6" name="Picture Placeholder 5" descr="A person holding a piece of art&#10;&#10;Description automatically generated">
            <a:extLst>
              <a:ext uri="{FF2B5EF4-FFF2-40B4-BE49-F238E27FC236}">
                <a16:creationId xmlns:a16="http://schemas.microsoft.com/office/drawing/2014/main" id="{37932E4A-F25A-BAEA-D62F-4601598579C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501" r="13748" b="-2"/>
          <a:stretch/>
        </p:blipFill>
        <p:spPr>
          <a:xfrm>
            <a:off x="7354716" y="1611086"/>
            <a:ext cx="4142442" cy="414244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8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714E6-E286-433C-A601-66B281AE9D3B}"/>
              </a:ext>
            </a:extLst>
          </p:cNvPr>
          <p:cNvSpPr>
            <a:spLocks noGrp="1"/>
          </p:cNvSpPr>
          <p:nvPr>
            <p:ph type="title"/>
          </p:nvPr>
        </p:nvSpPr>
        <p:spPr>
          <a:xfrm>
            <a:off x="6177031" y="-1"/>
            <a:ext cx="6011921" cy="863029"/>
          </a:xfrm>
        </p:spPr>
        <p:txBody>
          <a:bodyPr vert="horz" lIns="91440" tIns="45720" rIns="91440" bIns="45720" rtlCol="0" anchor="ctr">
            <a:normAutofit/>
          </a:bodyPr>
          <a:lstStyle/>
          <a:p>
            <a:pPr algn="ctr"/>
            <a:r>
              <a:rPr lang="en-US" sz="2400" dirty="0">
                <a:effectLst/>
              </a:rPr>
              <a:t>Significance and Interpretations</a:t>
            </a:r>
            <a:endParaRPr lang="en-US" sz="2400" dirty="0"/>
          </a:p>
        </p:txBody>
      </p:sp>
      <p:pic>
        <p:nvPicPr>
          <p:cNvPr id="6" name="Picture Placeholder 5" descr="A painting of a person being attacked by a person&#10;&#10;Description automatically generated">
            <a:extLst>
              <a:ext uri="{FF2B5EF4-FFF2-40B4-BE49-F238E27FC236}">
                <a16:creationId xmlns:a16="http://schemas.microsoft.com/office/drawing/2014/main" id="{9ABA2DCE-5C88-D617-F133-B0C100E68F9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190" r="7188"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38521CC5-133A-21B4-A8EE-AECC7CFD4DFA}"/>
              </a:ext>
            </a:extLst>
          </p:cNvPr>
          <p:cNvSpPr>
            <a:spLocks noGrp="1"/>
          </p:cNvSpPr>
          <p:nvPr>
            <p:ph type="body" sz="half" idx="2"/>
          </p:nvPr>
        </p:nvSpPr>
        <p:spPr>
          <a:xfrm>
            <a:off x="5763803" y="626724"/>
            <a:ext cx="6307232" cy="6144189"/>
          </a:xfrm>
        </p:spPr>
        <p:txBody>
          <a:bodyPr vert="horz" lIns="91440" tIns="45720" rIns="91440" bIns="45720" rtlCol="0">
            <a:normAutofit fontScale="925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stigmata of St. Francis transcends mere physical wounds; it embodies profound spiritual realities and theological significance.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St. Francis' reception of the stigmata is understood as a mystical union with the suffering of Christ, symbolizing his participation in the redemptive work of Jesus.</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wounds of the stigmata were not merely marks on his body but visible signs of his spiritual journey, reflecting the depth of his love for God and humanity.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St. Francis' stigmata is regarded as a divine gift, bestowed upon him as a sign of his extraordinary holiness and devotion to God.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For believers, the stigmata serves as a tangible reminder of Christ's sacrificial love and the transformative power of the Cross.</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It challenges individuals to reflect on the meaning of suffering and to find hope and redemption in the midst of adversity.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stigmata also invites believers to contemplate the mystery of Christ's presence in their own lives and to embrace a life of deeper prayer, humility, and service.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Throughout history, the stigmata of St. Francis has inspired devotion and reverence among believers, who see in him a model of radical discipleship and self-sacrificial love.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significance of St. Francis' stigmata extends beyond the confines of religious tradition, resonating with people of diverse faith backgrounds and spiritual seekers alike.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As the Church commemorates the legacy of St. Francis and his reception of the stigmata, it calls believers to reflect on their own relationship with God and to respond with lives of faith, compassion, and solidarity with the marginalized.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Ultimately, the stigmata of St. Francis serves as a powerful symbol of God's presence in the world, inviting believers to encounter the divine in the midst of suffering and to embrace a spirituality of love, forgiveness, and reconciliation.</a:t>
            </a:r>
          </a:p>
          <a:p>
            <a:pPr indent="-228600">
              <a:buFont typeface="Arial" panose="020B0604020202020204" pitchFamily="34" charset="0"/>
              <a:buChar char="•"/>
            </a:pPr>
            <a:endParaRPr lang="en-US" sz="800" dirty="0"/>
          </a:p>
        </p:txBody>
      </p:sp>
    </p:spTree>
    <p:extLst>
      <p:ext uri="{BB962C8B-B14F-4D97-AF65-F5344CB8AC3E}">
        <p14:creationId xmlns:p14="http://schemas.microsoft.com/office/powerpoint/2010/main" val="108782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741BC-4AE4-8267-6590-14B80086127B}"/>
              </a:ext>
            </a:extLst>
          </p:cNvPr>
          <p:cNvSpPr>
            <a:spLocks noGrp="1"/>
          </p:cNvSpPr>
          <p:nvPr>
            <p:ph type="title"/>
          </p:nvPr>
        </p:nvSpPr>
        <p:spPr>
          <a:xfrm>
            <a:off x="348999" y="152401"/>
            <a:ext cx="6002110" cy="926590"/>
          </a:xfrm>
        </p:spPr>
        <p:txBody>
          <a:bodyPr vert="horz" lIns="91440" tIns="45720" rIns="91440" bIns="45720" rtlCol="0" anchor="ctr">
            <a:normAutofit/>
          </a:bodyPr>
          <a:lstStyle/>
          <a:p>
            <a:r>
              <a:rPr lang="en-US" sz="4000">
                <a:effectLst/>
              </a:rPr>
              <a:t>Legacy and Influence</a:t>
            </a:r>
            <a:endParaRPr lang="en-US" sz="4000" dirty="0"/>
          </a:p>
        </p:txBody>
      </p:sp>
      <p:sp>
        <p:nvSpPr>
          <p:cNvPr id="4" name="Text Placeholder 3">
            <a:extLst>
              <a:ext uri="{FF2B5EF4-FFF2-40B4-BE49-F238E27FC236}">
                <a16:creationId xmlns:a16="http://schemas.microsoft.com/office/drawing/2014/main" id="{2621F6E6-50EF-0BB4-EC5C-C42117ED32EA}"/>
              </a:ext>
            </a:extLst>
          </p:cNvPr>
          <p:cNvSpPr>
            <a:spLocks noGrp="1"/>
          </p:cNvSpPr>
          <p:nvPr>
            <p:ph type="body" sz="half" idx="2"/>
          </p:nvPr>
        </p:nvSpPr>
        <p:spPr>
          <a:xfrm>
            <a:off x="146304" y="1231392"/>
            <a:ext cx="7193279" cy="5474207"/>
          </a:xfrm>
        </p:spPr>
        <p:txBody>
          <a:bodyPr vert="horz" lIns="91440" tIns="45720" rIns="91440" bIns="45720" rtlCol="0">
            <a:normAutofit lnSpcReduction="100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The stigmata of St. Francis has left an indelible mark on the landscape of Christian spirituality, inspiring devotion, reflection, and theological inquiry for centuries.</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St. Francis' reception of the stigmata marked a profound moment in the history of Christian mysticism, revealing the depths of divine love and the possibility of intimate communion with God.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His mystical experience continues to captivate the imagination of believers and scholars alike, inviting deeper exploration into the mysteries of faith and the transformative power of divine grace.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St. Francis' stigmata served as a catalyst for spiritual renewal and revival within the Church, inspiring countless individuals to embrace lives of holiness, simplicity, and service.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The Franciscan Order, founded by St. Francis, bears witness to the enduring legacy of his spiritual vision, promoting a spirituality grounded in poverty, humility, and solidarity with the marginalized.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St. Francis' emphasis on care for creation and reverence for all living beings continues to resonate in an age marked by environmental degradation and ecological crisis.</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His example of radical love and compassion challenges believers to confront injustice and work for the transformation of society, echoing the prophetic call of the Gospel.</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The stigmata of St. Francis serves as a powerful reminder of the transformative potential of encountering the divine in the depths of one's soul, inspiring believers to deepen their faith and commitment to following Christ.</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As the Church commemorates the legacy of St. Francis and his reception of the stigmata, it calls believers to embrace the values of simplicity, humility, and love that characterized his life and ministry.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a:effectLst/>
              </a:rPr>
              <a:t>Ultimately, the legacy of St. Francis' stigmata endures as a beacon of hope and a testament to the enduring power of God's love to transform hearts and lives.</a:t>
            </a:r>
            <a:endParaRPr lang="en-US" sz="1400" dirty="0">
              <a:effectLst/>
            </a:endParaRPr>
          </a:p>
        </p:txBody>
      </p:sp>
      <p:pic>
        <p:nvPicPr>
          <p:cNvPr id="3074" name="Picture 2" descr="Wonders of Italy: The Basilica of St. Francis in Assisi | ITALY Magazine">
            <a:extLst>
              <a:ext uri="{FF2B5EF4-FFF2-40B4-BE49-F238E27FC236}">
                <a16:creationId xmlns:a16="http://schemas.microsoft.com/office/drawing/2014/main" id="{7627E6BD-A537-8FEB-8805-883963CF68F4}"/>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7551" r="26240" b="-2"/>
          <a:stretch/>
        </p:blipFill>
        <p:spPr bwMode="auto">
          <a:xfrm>
            <a:off x="7467664" y="10"/>
            <a:ext cx="471214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82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354CD-1791-A32E-F8C1-10358269DDB1}"/>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effectLst/>
                <a:latin typeface="+mj-lt"/>
                <a:ea typeface="+mj-ea"/>
                <a:cs typeface="+mj-cs"/>
              </a:rPr>
              <a:t>Conclusion</a:t>
            </a:r>
            <a:endParaRPr lang="en-US" sz="3600" kern="1200">
              <a:solidFill>
                <a:schemeClr val="tx2"/>
              </a:solidFill>
              <a:latin typeface="+mj-lt"/>
              <a:ea typeface="+mj-ea"/>
              <a:cs typeface="+mj-cs"/>
            </a:endParaRPr>
          </a:p>
        </p:txBody>
      </p:sp>
      <p:sp>
        <p:nvSpPr>
          <p:cNvPr id="4" name="Text Placeholder 3">
            <a:extLst>
              <a:ext uri="{FF2B5EF4-FFF2-40B4-BE49-F238E27FC236}">
                <a16:creationId xmlns:a16="http://schemas.microsoft.com/office/drawing/2014/main" id="{8D33EB0C-AA36-5840-EF3C-DA02DD626F9D}"/>
              </a:ext>
            </a:extLst>
          </p:cNvPr>
          <p:cNvSpPr>
            <a:spLocks noGrp="1"/>
          </p:cNvSpPr>
          <p:nvPr>
            <p:ph type="body" sz="half" idx="2"/>
          </p:nvPr>
        </p:nvSpPr>
        <p:spPr>
          <a:xfrm>
            <a:off x="804672" y="2421683"/>
            <a:ext cx="4765949" cy="3353476"/>
          </a:xfrm>
        </p:spPr>
        <p:txBody>
          <a:bodyPr vert="horz" lIns="91440" tIns="45720" rIns="91440" bIns="45720" rtlCol="0" anchor="t">
            <a:normAutofit/>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500" dirty="0">
                <a:solidFill>
                  <a:schemeClr val="tx2"/>
                </a:solidFill>
                <a:effectLst/>
              </a:rPr>
              <a:t>The authenticity criteria and historical evidence support the credibility of St. Francis' stigmata as a genuine mystical phenomenon.</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dirty="0">
                <a:solidFill>
                  <a:schemeClr val="tx2"/>
                </a:solidFill>
                <a:effectLst/>
              </a:rPr>
              <a:t>Pope Francis's reflections underscore the continued relevance of St. Francis' example in the modern world.</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dirty="0">
                <a:solidFill>
                  <a:schemeClr val="tx2"/>
                </a:solidFill>
                <a:effectLst/>
              </a:rPr>
              <a:t>As we reflect on St. Francis' life and legacy, may we be inspired to deepen our own faith and commitment to serving others with humility and love.</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dirty="0">
                <a:solidFill>
                  <a:schemeClr val="tx2"/>
                </a:solidFill>
                <a:effectLst/>
              </a:rPr>
              <a:t>Thank you for your attention and may St. Francis’ commitment love of the Gospels and spirit of Love, compassion and peace guide us always.</a:t>
            </a:r>
          </a:p>
          <a:p>
            <a:pPr indent="-228600">
              <a:buFont typeface="Arial" panose="020B0604020202020204" pitchFamily="34" charset="0"/>
              <a:buChar char="•"/>
            </a:pPr>
            <a:endParaRPr lang="en-US" sz="1500" dirty="0">
              <a:solidFill>
                <a:schemeClr val="tx2"/>
              </a:solidFill>
            </a:endParaRPr>
          </a:p>
        </p:txBody>
      </p:sp>
      <p:grpSp>
        <p:nvGrpSpPr>
          <p:cNvPr id="37" name="Group 3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8" name="Freeform: Shape 3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Placeholder 27">
            <a:extLst>
              <a:ext uri="{FF2B5EF4-FFF2-40B4-BE49-F238E27FC236}">
                <a16:creationId xmlns:a16="http://schemas.microsoft.com/office/drawing/2014/main" id="{B0DD3394-AC93-3162-0E3A-12346A50DF86}"/>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286" r="11286"/>
          <a:stretch>
            <a:fillRect/>
          </a:stretch>
        </p:blipFill>
        <p:spPr>
          <a:xfrm>
            <a:off x="7708392" y="2255418"/>
            <a:ext cx="4142232" cy="3270708"/>
          </a:xfrm>
          <a:prstGeom prst="rect">
            <a:avLst/>
          </a:prstGeom>
        </p:spPr>
      </p:pic>
    </p:spTree>
    <p:extLst>
      <p:ext uri="{BB962C8B-B14F-4D97-AF65-F5344CB8AC3E}">
        <p14:creationId xmlns:p14="http://schemas.microsoft.com/office/powerpoint/2010/main" val="370351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colorful squares with white text&#10;&#10;Description automatically generated">
            <a:extLst>
              <a:ext uri="{FF2B5EF4-FFF2-40B4-BE49-F238E27FC236}">
                <a16:creationId xmlns:a16="http://schemas.microsoft.com/office/drawing/2014/main" id="{BBD9C32C-23B7-50BA-029C-FC99A06BB71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99" b="699"/>
          <a:stretch>
            <a:fillRect/>
          </a:stretch>
        </p:blipFill>
        <p:spPr>
          <a:xfrm>
            <a:off x="703182" y="1458014"/>
            <a:ext cx="4777381" cy="37722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a:extLst>
              <a:ext uri="{FF2B5EF4-FFF2-40B4-BE49-F238E27FC236}">
                <a16:creationId xmlns:a16="http://schemas.microsoft.com/office/drawing/2014/main" id="{1799E801-03A6-EA21-2BF5-90C2B4878EB9}"/>
              </a:ext>
            </a:extLst>
          </p:cNvPr>
          <p:cNvSpPr>
            <a:spLocks noGrp="1"/>
          </p:cNvSpPr>
          <p:nvPr>
            <p:ph type="body" sz="half" idx="2"/>
          </p:nvPr>
        </p:nvSpPr>
        <p:spPr>
          <a:xfrm>
            <a:off x="5755341" y="1984443"/>
            <a:ext cx="5733477" cy="4192520"/>
          </a:xfrm>
        </p:spPr>
        <p:txBody>
          <a:bodyPr vert="horz" lIns="91440" tIns="45720" rIns="91440" bIns="45720" rtlCol="0">
            <a:normAutofit fontScale="92500" lnSpcReduction="2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LIFE OF SAINT FRANCIS OF ASSISI, Saint Bonaventure, Translated by E. Gurney Salter, 1904 by E.P. Dutton, New York, US. PUBLISHER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www.eCatholic2000.com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https://www.usccb.org/news/2024/pope-marks-800th-anniversary-st-francis-assisis-stigmata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https://www.vatican.va/archive/ENG0015/__P71.HTM#-256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https://www.catholic.com/encyclopedia/mystical-stigmata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https://www.researchgate.net/publication/373867520_On_Stigmata_Suffering_and_Sanctity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https://aleteia.org/2015/01/08/what-are-the-stigmata-and-how-do-we-know-if-they-are-authentic/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https://www.dmfofs2.com/excerpts-from-the-first-life-of-st-francis-by-thomas-of-celano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199008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05302-2C3E-2E1B-913B-05F5A115AF2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the Stigmata?</a:t>
            </a:r>
          </a:p>
        </p:txBody>
      </p:sp>
      <p:pic>
        <p:nvPicPr>
          <p:cNvPr id="7" name="Picture Placeholder 6" descr="A painting of a person carrying a cross">
            <a:extLst>
              <a:ext uri="{FF2B5EF4-FFF2-40B4-BE49-F238E27FC236}">
                <a16:creationId xmlns:a16="http://schemas.microsoft.com/office/drawing/2014/main" id="{35BE0355-BC51-963A-E843-95734CBF483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468" r="546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4F8E1CD-2391-03E8-5D3D-8A7AA166BB9A}"/>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2200">
                <a:effectLst/>
              </a:rPr>
              <a:t>Stigmata refers to the spontaneous appearance of wounds on an individual's body, corresponding to the wounds of Jesus Christ during his crucifixion.</a:t>
            </a:r>
          </a:p>
          <a:p>
            <a:pPr marL="342900" marR="0" lvl="0" indent="-228600">
              <a:spcBef>
                <a:spcPts val="0"/>
              </a:spcBef>
              <a:spcAft>
                <a:spcPts val="800"/>
              </a:spcAft>
              <a:buSzPts val="1000"/>
              <a:buFont typeface="Arial" panose="020B0604020202020204" pitchFamily="34" charset="0"/>
              <a:buChar char="•"/>
              <a:tabLst>
                <a:tab pos="457200" algn="l"/>
              </a:tabLst>
            </a:pPr>
            <a:r>
              <a:rPr lang="en-US" sz="2200">
                <a:effectLst/>
              </a:rPr>
              <a:t>These wounds typically appear on the hands, feet, and side, mirroring the marks of the nails and spear in Jesus' crucifixion.</a:t>
            </a:r>
          </a:p>
        </p:txBody>
      </p:sp>
    </p:spTree>
    <p:extLst>
      <p:ext uri="{BB962C8B-B14F-4D97-AF65-F5344CB8AC3E}">
        <p14:creationId xmlns:p14="http://schemas.microsoft.com/office/powerpoint/2010/main" val="222597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F5FC4-B90D-4401-DFA7-3ADEC88247FD}"/>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3400" kern="1200">
                <a:solidFill>
                  <a:schemeClr val="tx1"/>
                </a:solidFill>
                <a:effectLst/>
                <a:latin typeface="+mj-lt"/>
                <a:ea typeface="+mj-ea"/>
                <a:cs typeface="+mj-cs"/>
              </a:rPr>
              <a:t>Theological Perspectives &amp; Historical Background</a:t>
            </a:r>
            <a:endParaRPr lang="en-US" sz="3400" kern="1200" dirty="0">
              <a:solidFill>
                <a:schemeClr val="tx1"/>
              </a:solidFill>
              <a:latin typeface="+mj-lt"/>
              <a:ea typeface="+mj-ea"/>
              <a:cs typeface="+mj-cs"/>
            </a:endParaRPr>
          </a:p>
        </p:txBody>
      </p:sp>
      <p:pic>
        <p:nvPicPr>
          <p:cNvPr id="6" name="Picture Placeholder 5" descr="A close-up of a book&#10;&#10;Description automatically generated">
            <a:extLst>
              <a:ext uri="{FF2B5EF4-FFF2-40B4-BE49-F238E27FC236}">
                <a16:creationId xmlns:a16="http://schemas.microsoft.com/office/drawing/2014/main" id="{B1A4E8BE-C155-4DB4-D7D1-4A233410EDD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a:xfrm>
            <a:off x="297411" y="1272154"/>
            <a:ext cx="5856059" cy="4627473"/>
          </a:xfrm>
          <a:prstGeom prst="rect">
            <a:avLst/>
          </a:prstGeom>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79E8DA8-54BA-97F3-A344-44AEF5ACEA8C}"/>
              </a:ext>
            </a:extLst>
          </p:cNvPr>
          <p:cNvSpPr>
            <a:spLocks noGrp="1"/>
          </p:cNvSpPr>
          <p:nvPr>
            <p:ph type="body" sz="half" idx="2"/>
          </p:nvPr>
        </p:nvSpPr>
        <p:spPr>
          <a:xfrm>
            <a:off x="6096000" y="2594841"/>
            <a:ext cx="5462016" cy="3620834"/>
          </a:xfrm>
        </p:spPr>
        <p:txBody>
          <a:bodyPr vert="horz" lIns="91440" tIns="45720" rIns="91440" bIns="45720" rtlCol="0" anchor="t">
            <a:normAutofit/>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200">
                <a:effectLst/>
              </a:rPr>
              <a:t>The phenomenon of stigmata finds resonance in both Catholic doctrine and biblical tradition.</a:t>
            </a:r>
          </a:p>
          <a:p>
            <a:pPr marL="342900" marR="0" lvl="0" indent="-228600">
              <a:spcBef>
                <a:spcPts val="0"/>
              </a:spcBef>
              <a:spcAft>
                <a:spcPts val="800"/>
              </a:spcAft>
              <a:buSzPts val="1000"/>
              <a:buFont typeface="Arial" panose="020B0604020202020204" pitchFamily="34" charset="0"/>
              <a:buChar char="•"/>
              <a:tabLst>
                <a:tab pos="457200" algn="l"/>
              </a:tabLst>
            </a:pPr>
            <a:r>
              <a:rPr lang="en-US" sz="1200">
                <a:effectLst/>
              </a:rPr>
              <a:t>In paragraph 2014, the Catechism of the Catholic Church addresses the stigmata: </a:t>
            </a:r>
          </a:p>
          <a:p>
            <a:pPr marL="457200" marR="0" indent="-228600">
              <a:spcBef>
                <a:spcPts val="0"/>
              </a:spcBef>
              <a:spcAft>
                <a:spcPts val="800"/>
              </a:spcAft>
              <a:buFont typeface="Arial" panose="020B0604020202020204" pitchFamily="34" charset="0"/>
              <a:buChar char="•"/>
            </a:pPr>
            <a:r>
              <a:rPr lang="en-US" sz="1200">
                <a:effectLst/>
              </a:rPr>
              <a:t>"</a:t>
            </a:r>
            <a:r>
              <a:rPr lang="en-US" sz="1200" i="1">
                <a:effectLst/>
              </a:rPr>
              <a:t>Spiritual progress tends toward ever more intimate union with Christ. This union is called "mystical" because it participates in the mystery of Christ through the sacraments - "the holy mysteries" - and, in him, in the mystery of the Holy Trinity. God calls us all to this intimate union with him, even if the special graces or extraordinary signs of this mystical life are granted only to some for the sake of manifesting the gratuitous gift given to all.</a:t>
            </a:r>
            <a:endParaRPr lang="en-US" sz="1200">
              <a:effectLst/>
            </a:endParaRPr>
          </a:p>
          <a:p>
            <a:pPr marL="342900" marR="0" lvl="0" indent="-228600">
              <a:spcBef>
                <a:spcPts val="0"/>
              </a:spcBef>
              <a:spcAft>
                <a:spcPts val="800"/>
              </a:spcAft>
              <a:buSzPts val="1000"/>
              <a:buFont typeface="Arial" panose="020B0604020202020204" pitchFamily="34" charset="0"/>
              <a:buChar char="•"/>
              <a:tabLst>
                <a:tab pos="457200" algn="l"/>
              </a:tabLst>
            </a:pPr>
            <a:r>
              <a:rPr lang="en-US" sz="1200">
                <a:effectLst/>
              </a:rPr>
              <a:t>St. Paul's letter to the Galatians (6:17) contains an intriguing passage where he states, "I bear on my body the marks of Jesus." While scholars debate the exact meaning of this passage, some interpret it as a reference to mystical experiences akin to the stigmata.</a:t>
            </a:r>
          </a:p>
          <a:p>
            <a:pPr marL="342900" marR="0" lvl="0" indent="-228600">
              <a:spcBef>
                <a:spcPts val="0"/>
              </a:spcBef>
              <a:spcAft>
                <a:spcPts val="800"/>
              </a:spcAft>
              <a:buSzPts val="1000"/>
              <a:buFont typeface="Arial" panose="020B0604020202020204" pitchFamily="34" charset="0"/>
              <a:buChar char="•"/>
              <a:tabLst>
                <a:tab pos="457200" algn="l"/>
              </a:tabLst>
            </a:pPr>
            <a:r>
              <a:rPr lang="en-US" sz="1200">
                <a:effectLst/>
              </a:rPr>
              <a:t>The concept of stigmata has its roots in Christian mysticism and has been reported in various saints throughout history.</a:t>
            </a:r>
          </a:p>
          <a:p>
            <a:pPr indent="-228600">
              <a:buFont typeface="Arial" panose="020B0604020202020204" pitchFamily="34" charset="0"/>
              <a:buChar char="•"/>
            </a:pPr>
            <a:endParaRPr lang="en-US" sz="1000" dirty="0"/>
          </a:p>
        </p:txBody>
      </p:sp>
    </p:spTree>
    <p:extLst>
      <p:ext uri="{BB962C8B-B14F-4D97-AF65-F5344CB8AC3E}">
        <p14:creationId xmlns:p14="http://schemas.microsoft.com/office/powerpoint/2010/main" val="233183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6D9A0-8BBA-D522-17A9-44D033A9196F}"/>
              </a:ext>
            </a:extLst>
          </p:cNvPr>
          <p:cNvSpPr>
            <a:spLocks noGrp="1"/>
          </p:cNvSpPr>
          <p:nvPr>
            <p:ph type="title"/>
          </p:nvPr>
        </p:nvSpPr>
        <p:spPr>
          <a:xfrm>
            <a:off x="838201" y="12700"/>
            <a:ext cx="5251316" cy="1807305"/>
          </a:xfrm>
        </p:spPr>
        <p:txBody>
          <a:bodyPr vert="horz" lIns="91440" tIns="45720" rIns="91440" bIns="45720" rtlCol="0" anchor="ctr">
            <a:normAutofit/>
          </a:bodyPr>
          <a:lstStyle/>
          <a:p>
            <a:r>
              <a:rPr lang="en-US" sz="4400" b="1" dirty="0">
                <a:effectLst/>
              </a:rPr>
              <a:t>St. Francis of Assisi</a:t>
            </a:r>
            <a:endParaRPr lang="en-US" sz="4400" b="1" dirty="0"/>
          </a:p>
        </p:txBody>
      </p:sp>
      <p:sp>
        <p:nvSpPr>
          <p:cNvPr id="4" name="Text Placeholder 3">
            <a:extLst>
              <a:ext uri="{FF2B5EF4-FFF2-40B4-BE49-F238E27FC236}">
                <a16:creationId xmlns:a16="http://schemas.microsoft.com/office/drawing/2014/main" id="{9F8E1FB6-5C56-8BE9-723D-E0A7BD47F5BC}"/>
              </a:ext>
            </a:extLst>
          </p:cNvPr>
          <p:cNvSpPr>
            <a:spLocks noGrp="1"/>
          </p:cNvSpPr>
          <p:nvPr>
            <p:ph type="body" sz="half" idx="2"/>
          </p:nvPr>
        </p:nvSpPr>
        <p:spPr>
          <a:xfrm>
            <a:off x="698503" y="1323975"/>
            <a:ext cx="5635622" cy="5521325"/>
          </a:xfrm>
        </p:spPr>
        <p:txBody>
          <a:bodyPr vert="horz" lIns="91440" tIns="45720" rIns="91440" bIns="45720" rtlCol="0">
            <a:normAutofit fontScale="92500" lnSpcReduction="100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St. Francis of Assisi, born in Italy in 1181 or 1182, is one of the most revered saints in the Catholic Church.</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He is renowned not only for receiving the stigmata but also for being the first recorded individual in history to bear the wounds of Christ.</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Before the profound mystical experience of the stigmata, St. Francis underwent a remarkable transformation from a carefree youth to a devout and humble servant of God.</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Initially known for his extravagant lifestyle and pursuit of worldly pleasures, St. Francis experienced a powerful conversion during his early twenties.</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His encounter with lepers and a vision of Christ calling him to "rebuild my Church" ignited a radical change in his life.</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Renouncing his wealth and embracing a life of poverty, St. Francis devoted himself to prayer, penance, and serving the poor.</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dirty="0">
                <a:effectLst/>
              </a:rPr>
              <a:t>He founded the Franciscan Order, emphasizing simplicity, humility, and compassion, and became known for his love of nature and all God's creatures.</a:t>
            </a:r>
          </a:p>
          <a:p>
            <a:pPr marL="342900" marR="0" lvl="0" indent="-228600">
              <a:spcBef>
                <a:spcPts val="0"/>
              </a:spcBef>
              <a:spcAft>
                <a:spcPts val="800"/>
              </a:spcAft>
              <a:buSzPts val="1000"/>
              <a:buFont typeface="Arial" panose="020B0604020202020204" pitchFamily="34" charset="0"/>
              <a:buChar char="•"/>
              <a:tabLst>
                <a:tab pos="457200" algn="l"/>
              </a:tabLst>
            </a:pPr>
            <a:r>
              <a:rPr lang="en-US" sz="1700" b="1" i="1" dirty="0">
                <a:effectLst/>
              </a:rPr>
              <a:t>St. Francis' holy life and unwavering commitment to following Christ, living the Gospels prepared him for the profound mystical experience of receiving the stigmata.</a:t>
            </a:r>
          </a:p>
          <a:p>
            <a:pPr indent="-228600">
              <a:buFont typeface="Arial" panose="020B0604020202020204" pitchFamily="34" charset="0"/>
              <a:buChar char="•"/>
            </a:pPr>
            <a:endParaRPr lang="en-US" sz="1000" dirty="0"/>
          </a:p>
        </p:txBody>
      </p:sp>
      <p:pic>
        <p:nvPicPr>
          <p:cNvPr id="2050" name="Picture 2" descr="St Francis of Assisi Orthodox Icon - BlessedMart">
            <a:extLst>
              <a:ext uri="{FF2B5EF4-FFF2-40B4-BE49-F238E27FC236}">
                <a16:creationId xmlns:a16="http://schemas.microsoft.com/office/drawing/2014/main" id="{E99FC84E-DEEE-E89B-E74F-D19A5FAEAE4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2" b="1949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4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372C-C5B7-0C9C-5982-63B0C588666E}"/>
              </a:ext>
            </a:extLst>
          </p:cNvPr>
          <p:cNvSpPr>
            <a:spLocks noGrp="1"/>
          </p:cNvSpPr>
          <p:nvPr>
            <p:ph type="title"/>
          </p:nvPr>
        </p:nvSpPr>
        <p:spPr>
          <a:xfrm>
            <a:off x="762000" y="1004593"/>
            <a:ext cx="4085665" cy="973790"/>
          </a:xfrm>
        </p:spPr>
        <p:txBody>
          <a:bodyPr vert="horz" lIns="91440" tIns="45720" rIns="91440" bIns="45720" rtlCol="0" anchor="t">
            <a:normAutofit/>
          </a:bodyPr>
          <a:lstStyle/>
          <a:p>
            <a:r>
              <a:rPr lang="en-US" dirty="0">
                <a:effectLst/>
              </a:rPr>
              <a:t>The Stigmata of St. Francis</a:t>
            </a:r>
            <a:endParaRPr lang="en-US" dirty="0"/>
          </a:p>
        </p:txBody>
      </p:sp>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9C95DE2-26B3-8A62-DA2A-EC335C695CC7}"/>
              </a:ext>
            </a:extLst>
          </p:cNvPr>
          <p:cNvSpPr>
            <a:spLocks noGrp="1"/>
          </p:cNvSpPr>
          <p:nvPr>
            <p:ph type="body" sz="half" idx="2"/>
          </p:nvPr>
        </p:nvSpPr>
        <p:spPr>
          <a:xfrm>
            <a:off x="217713" y="2111829"/>
            <a:ext cx="5290457" cy="4158341"/>
          </a:xfrm>
        </p:spPr>
        <p:txBody>
          <a:bodyPr vert="horz" lIns="91440" tIns="45720" rIns="91440" bIns="45720" rtlCol="0">
            <a:normAutofit lnSpcReduction="100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stigmata event of St. Francis is a pivotal moment in the history of Christian mysticism, marking a convergence of divine grace and human receptivity.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Accounts of this mystical event describe St. Francis as being in a state of ecstatic prayer atop Mount La Verna, seeking solitude to commune with God.</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In this heightened state of spiritual awareness, St. Francis encountered a vision of a seraph, an angelic being, radiating with divine light and bearing the wounds of Christ.</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seraph's presence was overpowering, filling St. Francis with both awe and profound humility, as he beheld the sacred embodiment of Christ's suffering.</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As the vision intensified, St. Francis experienced a profound merging of his own consciousness with the divine, transcending the boundaries of his physical being.</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It was in this transcendent state that St. Francis felt the searing pain of the wounds of Christ imprinting themselves upon his body, marking him as a living testament to the crucified Savior.</a:t>
            </a:r>
          </a:p>
          <a:p>
            <a:pPr indent="-228600">
              <a:buFont typeface="Arial" panose="020B0604020202020204" pitchFamily="34" charset="0"/>
              <a:buChar char="•"/>
            </a:pPr>
            <a:endParaRPr lang="en-US" sz="1100" dirty="0"/>
          </a:p>
        </p:txBody>
      </p:sp>
      <p:pic>
        <p:nvPicPr>
          <p:cNvPr id="6" name="Picture Placeholder 5" descr="A painting of a person and person&#10;&#10;Description automatically generated">
            <a:extLst>
              <a:ext uri="{FF2B5EF4-FFF2-40B4-BE49-F238E27FC236}">
                <a16:creationId xmlns:a16="http://schemas.microsoft.com/office/drawing/2014/main" id="{CAAE352F-3D00-E3DC-AA68-6490A37B8B7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573" r="20854" b="-1"/>
          <a:stretch/>
        </p:blipFill>
        <p:spPr>
          <a:xfrm>
            <a:off x="5650992" y="10"/>
            <a:ext cx="6541008" cy="6857990"/>
          </a:xfrm>
          <a:prstGeom prst="rect">
            <a:avLst/>
          </a:prstGeom>
        </p:spPr>
      </p:pic>
    </p:spTree>
    <p:extLst>
      <p:ext uri="{BB962C8B-B14F-4D97-AF65-F5344CB8AC3E}">
        <p14:creationId xmlns:p14="http://schemas.microsoft.com/office/powerpoint/2010/main" val="348218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A painting of a person's face&#10;&#10;Description automatically generated">
            <a:extLst>
              <a:ext uri="{FF2B5EF4-FFF2-40B4-BE49-F238E27FC236}">
                <a16:creationId xmlns:a16="http://schemas.microsoft.com/office/drawing/2014/main" id="{829A625D-D72D-FA74-6C9F-5DB47CBF6E0B}"/>
              </a:ext>
            </a:extLst>
          </p:cNvPr>
          <p:cNvPicPr>
            <a:picLocks noGrp="1" noChangeAspect="1"/>
          </p:cNvPicPr>
          <p:nvPr>
            <p:ph type="pic" idx="1"/>
          </p:nvPr>
        </p:nvPicPr>
        <p:blipFill rotWithShape="1">
          <a:blip r:embed="rId2">
            <a:alphaModFix amt="55000"/>
            <a:extLst>
              <a:ext uri="{28A0092B-C50C-407E-A947-70E740481C1C}">
                <a14:useLocalDpi xmlns:a14="http://schemas.microsoft.com/office/drawing/2010/main" val="0"/>
              </a:ext>
            </a:extLst>
          </a:blip>
          <a:srcRect l="14679" r="9321" b="-1"/>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40031B6-40F1-E811-5EBA-B84F0C6BF5F0}"/>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a:solidFill>
                  <a:srgbClr val="FFFFFF"/>
                </a:solidFill>
                <a:effectLst/>
              </a:rPr>
              <a:t>The Stigmata of St. Francis (Continued)</a:t>
            </a:r>
            <a:endParaRPr lang="en-US" sz="44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E8ECB90-8B44-85E5-889E-1D2D6E0E857A}"/>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The appearance of the stigmata was not merely a physical phenomenon but a spiritual reality, symbolizing St. Francis' deep union with Christ and his participation in the Paschal mystery.</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These sacred wounds became a visible sign of St. Francis' profound spiritual journey, a journey marked by radical poverty, self-emptying love, and complete abandonment to the will of God.</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The stigmata of St. Francis served as a powerful testament to the transformative power of divine grace and the capacity of the human soul to be united with the divine.</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St. Francis' reception of the stigmata marked a profound moment of mystical communion, where the boundaries between the earthly and the divine dissolved, revealing the depths of God's love and the mystery of Christ's redemption.</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The wounds of the stigmata were not just physical marks but embodied the spiritual reality of St. Francis' union with Christ's suffering and his participation in the salvific mission of Jesus.</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This mystical experience deepened St. Francis' understanding of the redemptive power of Christ's sacrifice and fueled his zeal for spreading the message of love, humility, and reconciliation to all humanity.</a:t>
            </a:r>
          </a:p>
          <a:p>
            <a:pPr marL="342900" marR="0" lvl="0" indent="-228600">
              <a:spcBef>
                <a:spcPts val="0"/>
              </a:spcBef>
              <a:spcAft>
                <a:spcPts val="800"/>
              </a:spcAft>
              <a:buSzPts val="1000"/>
              <a:buFont typeface="Arial" panose="020B0604020202020204" pitchFamily="34" charset="0"/>
              <a:buChar char="•"/>
              <a:tabLst>
                <a:tab pos="457200" algn="l"/>
              </a:tabLst>
            </a:pPr>
            <a:r>
              <a:rPr lang="en-US" sz="1500">
                <a:solidFill>
                  <a:srgbClr val="FFFFFF"/>
                </a:solidFill>
                <a:effectLst/>
              </a:rPr>
              <a:t>The stigmata of St. Francis continues to inspire believers and mystics alike, serving as a tangible reminder of the transformative potential of encountering the divine in the depths of one's soul.</a:t>
            </a:r>
          </a:p>
          <a:p>
            <a:pPr indent="-228600">
              <a:buFont typeface="Arial" panose="020B0604020202020204" pitchFamily="34" charset="0"/>
              <a:buChar char="•"/>
            </a:pPr>
            <a:endParaRPr lang="en-US" sz="1500">
              <a:solidFill>
                <a:srgbClr val="FFFFFF"/>
              </a:solidFill>
            </a:endParaRPr>
          </a:p>
        </p:txBody>
      </p:sp>
    </p:spTree>
    <p:extLst>
      <p:ext uri="{BB962C8B-B14F-4D97-AF65-F5344CB8AC3E}">
        <p14:creationId xmlns:p14="http://schemas.microsoft.com/office/powerpoint/2010/main" val="323473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0689-D747-AF51-EAEF-209CE7E597A9}"/>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effectLst/>
              </a:rPr>
              <a:t>Scientific and Skeptical Perspectives</a:t>
            </a:r>
            <a:endParaRPr lang="en-US" sz="3600"/>
          </a:p>
        </p:txBody>
      </p:sp>
      <p:pic>
        <p:nvPicPr>
          <p:cNvPr id="6" name="Picture Placeholder 5" descr="A person writing on a blackboard&#10;&#10;Description automatically generated">
            <a:extLst>
              <a:ext uri="{FF2B5EF4-FFF2-40B4-BE49-F238E27FC236}">
                <a16:creationId xmlns:a16="http://schemas.microsoft.com/office/drawing/2014/main" id="{DB71FA26-DA26-051E-6BE3-135B2181605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8216" b="205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6F274AD4-6AEE-0F36-E214-95FB7C7308D2}"/>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800">
                <a:effectLst/>
              </a:rPr>
              <a:t>While the stigmata is viewed by many as a miraculous phenomenon, it has also been met with skepticism and scientific inquiry.</a:t>
            </a:r>
          </a:p>
          <a:p>
            <a:pPr marL="342900" marR="0" lvl="0" indent="-228600">
              <a:spcBef>
                <a:spcPts val="0"/>
              </a:spcBef>
              <a:spcAft>
                <a:spcPts val="800"/>
              </a:spcAft>
              <a:buSzPts val="1000"/>
              <a:buFont typeface="Arial" panose="020B0604020202020204" pitchFamily="34" charset="0"/>
              <a:buChar char="•"/>
              <a:tabLst>
                <a:tab pos="457200" algn="l"/>
              </a:tabLst>
            </a:pPr>
            <a:r>
              <a:rPr lang="en-US" sz="1800">
                <a:effectLst/>
              </a:rPr>
              <a:t>Some skeptics argue that stigmata may be psychosomatic or self-inflicted wounds, induced by intense religious fervor or psychological factors.</a:t>
            </a:r>
          </a:p>
          <a:p>
            <a:pPr marL="342900" marR="0" lvl="0" indent="-228600">
              <a:spcBef>
                <a:spcPts val="0"/>
              </a:spcBef>
              <a:spcAft>
                <a:spcPts val="800"/>
              </a:spcAft>
              <a:buSzPts val="1000"/>
              <a:buFont typeface="Arial" panose="020B0604020202020204" pitchFamily="34" charset="0"/>
              <a:buChar char="•"/>
              <a:tabLst>
                <a:tab pos="457200" algn="l"/>
              </a:tabLst>
            </a:pPr>
            <a:r>
              <a:rPr lang="en-US" sz="1800">
                <a:effectLst/>
              </a:rPr>
              <a:t>Scientific studies on stigmata have yielded inconclusive results, leaving the phenomenon open to interpretation and debate.</a:t>
            </a:r>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425372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9BF5CF03-C6B4-3A2D-8D69-A54F0DAC731D}"/>
              </a:ext>
            </a:extLst>
          </p:cNvPr>
          <p:cNvSpPr>
            <a:spLocks noGrp="1"/>
          </p:cNvSpPr>
          <p:nvPr>
            <p:ph type="body" sz="half" idx="2"/>
          </p:nvPr>
        </p:nvSpPr>
        <p:spPr>
          <a:xfrm>
            <a:off x="53254" y="205482"/>
            <a:ext cx="6653878" cy="6652517"/>
          </a:xfrm>
        </p:spPr>
        <p:txBody>
          <a:bodyPr vert="horz" lIns="91440" tIns="45720" rIns="91440" bIns="45720" rtlCol="0">
            <a:normAutofit/>
          </a:bodyPr>
          <a:lstStyle/>
          <a:p>
            <a:pPr marR="0" lvl="0" algn="ctr">
              <a:spcBef>
                <a:spcPts val="0"/>
              </a:spcBef>
              <a:spcAft>
                <a:spcPts val="800"/>
              </a:spcAft>
              <a:buSzPts val="1000"/>
              <a:tabLst>
                <a:tab pos="457200" algn="l"/>
              </a:tabLst>
            </a:pPr>
            <a:r>
              <a:rPr lang="en-US" b="1" dirty="0">
                <a:effectLst/>
              </a:rPr>
              <a:t>When evaluating claims of stigmata or other mystical phenomena, certain criteria are often considered to discern their authenticity:</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Holiness and Virtue: The individual's character and reputation for holiness are assessed.</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Lack of Self-Infliction: Investigators examine whether the wounds could have been self-inflicted or induced by natural causes.</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Correlation with Religious Experience: The stigmata should be accompanied by other signs of spiritual fervor and religious devotion.</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Medical Examination: Medical experts may analyze the wounds to determine their origin and nature.</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Stigmatic Experiences of Others: Consistency with the experiences of other stigmatics throughout history is considered.</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Miraculous Healings: Reports of miraculous healings associated with the stigmata can lend credence to its authenticity.</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Lack of Motive for Deception: Investigators assess whether the individual had any motive or benefit for fabricating the stigmata.</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Psychological Stability: The mental health and stability of the individual are evaluated to rule out psychosomatic causes.</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Endurance of Wounds: The ability of the wounds to endure over time, without infection or medical intervention, is considered.</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Consistency with Gospel Accounts: The wounds should correspond to the descriptions of Jesus' crucifixion in the Gospels.</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Ecclesiastical Approval: Approval or recognition from religious authorities can validate the authenticity of the stigmata.</a:t>
            </a:r>
          </a:p>
          <a:p>
            <a:pPr marL="742950" marR="0" lvl="1" indent="-228600">
              <a:spcBef>
                <a:spcPts val="0"/>
              </a:spcBef>
              <a:spcAft>
                <a:spcPts val="800"/>
              </a:spcAft>
              <a:buFont typeface="Arial" panose="020B0604020202020204" pitchFamily="34" charset="0"/>
              <a:buChar char="•"/>
              <a:tabLst>
                <a:tab pos="914400" algn="l"/>
              </a:tabLst>
            </a:pPr>
            <a:r>
              <a:rPr lang="en-US" dirty="0">
                <a:effectLst/>
              </a:rPr>
              <a:t>Impact on Witness and Community: The impact of the stigmata on witnesses and the wider community is taken into account.</a:t>
            </a:r>
          </a:p>
          <a:p>
            <a:pPr indent="-228600">
              <a:buFont typeface="Arial" panose="020B0604020202020204" pitchFamily="34" charset="0"/>
              <a:buChar char="•"/>
            </a:pPr>
            <a:endParaRPr lang="en-US" sz="1000" dirty="0"/>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book cover with a scale of balance&#10;&#10;Description automatically generated">
            <a:extLst>
              <a:ext uri="{FF2B5EF4-FFF2-40B4-BE49-F238E27FC236}">
                <a16:creationId xmlns:a16="http://schemas.microsoft.com/office/drawing/2014/main" id="{0FA7248F-DC48-0774-3794-3FC78D3ADCF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705" r="16705"/>
          <a:stretch>
            <a:fillRect/>
          </a:stretch>
        </p:blipFill>
        <p:spPr>
          <a:xfrm>
            <a:off x="7887184" y="1614219"/>
            <a:ext cx="3781051" cy="29855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5643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093A7-C0C1-8E40-A5E7-7823A0D48A6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effectLst/>
              </a:rPr>
              <a:t>Discerning Authenticity</a:t>
            </a:r>
            <a:endParaRPr lang="en-US" sz="540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91544AC-FFFF-82D8-C4F9-1F1B65170624}"/>
              </a:ext>
            </a:extLst>
          </p:cNvPr>
          <p:cNvSpPr>
            <a:spLocks noGrp="1"/>
          </p:cNvSpPr>
          <p:nvPr>
            <p:ph type="body" sz="half" idx="2"/>
          </p:nvPr>
        </p:nvSpPr>
        <p:spPr>
          <a:xfrm>
            <a:off x="572492" y="2071315"/>
            <a:ext cx="7950545" cy="4548145"/>
          </a:xfrm>
        </p:spPr>
        <p:txBody>
          <a:bodyPr vert="horz" lIns="91440" tIns="45720" rIns="91440" bIns="45720" rtlCol="0" anchor="t">
            <a:normAutofit fontScale="92500" lnSpcReduction="20000"/>
          </a:bodyPr>
          <a:lstStyle/>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authenticity of stigmata experiences, such as that of St. Francis, is a subject of rigorous examination and scrutiny.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Contemporaneous accounts from reputable sources play a crucial role in establishing the authenticity of the phenomenon.</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Witnesses, including fellow friars, clergy, and other contemporaries of St. Francis, documented the events surrounding the appearance of the stigmata with meticulous detail, providing valuable insight into the nature of the experience.</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These eyewitness testimonies offer a firsthand perspective on the events, attesting to the sincerity and authenticity of St. Francis' mystical encounter.</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Moreover, the credibility of these accounts is bolstered by the character and reputation of those who witnessed the stigmata. Many of these witnesses were individuals of deep faith and moral integrity, whose testimonies carry weight in evaluating the authenticity of the phenomenon.</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In addition to eyewitness testimony, the consistency of St. Francis' stigmata with the accounts of other mystics and stigmatics throughout history lends further credence to its authenticity.</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The wounds themselves, meticulously described by witnesses, were consistent with the traditional understanding of stigmata, appearing on the hands, feet, and side of St. Francis, mirroring the wounds of Christ.</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Furthermore, the enduring impact of St. Francis' stigmata on the witness and community provides compelling evidence of its authenticity. The profound spiritual transformation experienced by St. Francis and the inspiration it evoked in others speak to the authenticity and transformative power of the phenomenon.</a:t>
            </a:r>
          </a:p>
          <a:p>
            <a:pPr marL="342900" marR="0" lvl="0" indent="-228600">
              <a:spcBef>
                <a:spcPts val="0"/>
              </a:spcBef>
              <a:spcAft>
                <a:spcPts val="800"/>
              </a:spcAft>
              <a:buSzPts val="1000"/>
              <a:buFont typeface="Arial" panose="020B0604020202020204" pitchFamily="34" charset="0"/>
              <a:buChar char="•"/>
              <a:tabLst>
                <a:tab pos="457200" algn="l"/>
              </a:tabLst>
            </a:pPr>
            <a:r>
              <a:rPr lang="en-US" sz="1400" dirty="0">
                <a:effectLst/>
              </a:rPr>
              <a:t>Ultimately, while the authenticity of stigmata experiences may be subject to debate and skepticism, the convergence of historical accounts, eyewitness testimonies, and the enduring spiritual legacy of individuals like St. Francis lends credence to the authenticity of these mystical phenomena.</a:t>
            </a:r>
          </a:p>
          <a:p>
            <a:pPr indent="-228600">
              <a:buFont typeface="Arial" panose="020B0604020202020204" pitchFamily="34" charset="0"/>
              <a:buChar char="•"/>
            </a:pPr>
            <a:endParaRPr lang="en-US" sz="1000" dirty="0"/>
          </a:p>
        </p:txBody>
      </p:sp>
      <p:pic>
        <p:nvPicPr>
          <p:cNvPr id="6" name="Picture Placeholder 5" descr="A person talking on the phone in a church&#10;&#10;Description automatically generated">
            <a:extLst>
              <a:ext uri="{FF2B5EF4-FFF2-40B4-BE49-F238E27FC236}">
                <a16:creationId xmlns:a16="http://schemas.microsoft.com/office/drawing/2014/main" id="{2B0E36D1-498E-1F50-9461-B3912DAF5F9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948" r="36821" b="-2"/>
          <a:stretch/>
        </p:blipFill>
        <p:spPr>
          <a:xfrm>
            <a:off x="8648954" y="2504544"/>
            <a:ext cx="3414081" cy="3548743"/>
          </a:xfrm>
          <a:prstGeom prst="rect">
            <a:avLst/>
          </a:prstGeom>
        </p:spPr>
      </p:pic>
    </p:spTree>
    <p:extLst>
      <p:ext uri="{BB962C8B-B14F-4D97-AF65-F5344CB8AC3E}">
        <p14:creationId xmlns:p14="http://schemas.microsoft.com/office/powerpoint/2010/main" val="1995646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1674</TotalTime>
  <Words>2870</Words>
  <Application>Microsoft Office PowerPoint</Application>
  <PresentationFormat>Widescreen</PresentationFormat>
  <Paragraphs>112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Stigmata &amp; St. Francis of Assisi</vt:lpstr>
      <vt:lpstr>What is the Stigmata?</vt:lpstr>
      <vt:lpstr>Theological Perspectives &amp; Historical Background</vt:lpstr>
      <vt:lpstr>St. Francis of Assisi</vt:lpstr>
      <vt:lpstr>The Stigmata of St. Francis</vt:lpstr>
      <vt:lpstr>The Stigmata of St. Francis (Continued)</vt:lpstr>
      <vt:lpstr>Scientific and Skeptical Perspectives</vt:lpstr>
      <vt:lpstr>PowerPoint Presentation</vt:lpstr>
      <vt:lpstr>Discerning Authenticity</vt:lpstr>
      <vt:lpstr>Pope's Reflections on the 800th Anniversary</vt:lpstr>
      <vt:lpstr>Significance and Interpretations</vt:lpstr>
      <vt:lpstr>Legacy and Influence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Stigmata</dc:title>
  <dc:creator>Emil Perosh</dc:creator>
  <cp:lastModifiedBy>Emil Perosh</cp:lastModifiedBy>
  <cp:revision>8</cp:revision>
  <dcterms:created xsi:type="dcterms:W3CDTF">2024-04-17T00:36:48Z</dcterms:created>
  <dcterms:modified xsi:type="dcterms:W3CDTF">2024-05-18T01:45:10Z</dcterms:modified>
</cp:coreProperties>
</file>