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1" r:id="rId3"/>
  </p:sldMasterIdLst>
  <p:notesMasterIdLst>
    <p:notesMasterId r:id="rId39"/>
  </p:notesMasterIdLst>
  <p:handoutMasterIdLst>
    <p:handoutMasterId r:id="rId40"/>
  </p:handoutMasterIdLst>
  <p:sldIdLst>
    <p:sldId id="274" r:id="rId4"/>
    <p:sldId id="275" r:id="rId5"/>
    <p:sldId id="276" r:id="rId6"/>
    <p:sldId id="278" r:id="rId7"/>
    <p:sldId id="279" r:id="rId8"/>
    <p:sldId id="281" r:id="rId9"/>
    <p:sldId id="283" r:id="rId10"/>
    <p:sldId id="284" r:id="rId11"/>
    <p:sldId id="285" r:id="rId12"/>
    <p:sldId id="287" r:id="rId13"/>
    <p:sldId id="288" r:id="rId14"/>
    <p:sldId id="289" r:id="rId15"/>
    <p:sldId id="290" r:id="rId16"/>
    <p:sldId id="291" r:id="rId17"/>
    <p:sldId id="294" r:id="rId18"/>
    <p:sldId id="295" r:id="rId19"/>
    <p:sldId id="296" r:id="rId20"/>
    <p:sldId id="299" r:id="rId21"/>
    <p:sldId id="298" r:id="rId22"/>
    <p:sldId id="300" r:id="rId23"/>
    <p:sldId id="301" r:id="rId24"/>
    <p:sldId id="302" r:id="rId25"/>
    <p:sldId id="303" r:id="rId26"/>
    <p:sldId id="304" r:id="rId27"/>
    <p:sldId id="305" r:id="rId28"/>
    <p:sldId id="306" r:id="rId29"/>
    <p:sldId id="307" r:id="rId30"/>
    <p:sldId id="308" r:id="rId31"/>
    <p:sldId id="309" r:id="rId32"/>
    <p:sldId id="317" r:id="rId33"/>
    <p:sldId id="311" r:id="rId34"/>
    <p:sldId id="312" r:id="rId35"/>
    <p:sldId id="313" r:id="rId36"/>
    <p:sldId id="315" r:id="rId37"/>
    <p:sldId id="31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642" y="84"/>
      </p:cViewPr>
      <p:guideLst>
        <p:guide pos="3840"/>
        <p:guide orient="horz" pos="2160"/>
      </p:guideLst>
    </p:cSldViewPr>
  </p:slideViewPr>
  <p:notesTextViewPr>
    <p:cViewPr>
      <p:scale>
        <a:sx n="1" d="1"/>
        <a:sy n="1" d="1"/>
      </p:scale>
      <p:origin x="0" y="0"/>
    </p:cViewPr>
  </p:notesTextViewPr>
  <p:notesViewPr>
    <p:cSldViewPr snapToGrid="0">
      <p:cViewPr varScale="1">
        <p:scale>
          <a:sx n="64" d="100"/>
          <a:sy n="64" d="100"/>
        </p:scale>
        <p:origin x="19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5/22/2017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5/22/2017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74ED631-73E9-43F3-A522-FC7C49265E2B}" type="slidenum">
              <a:rPr lang="en-AU" smtClean="0"/>
              <a:t>18</a:t>
            </a:fld>
            <a:endParaRPr lang="en-AU"/>
          </a:p>
        </p:txBody>
      </p:sp>
    </p:spTree>
    <p:extLst>
      <p:ext uri="{BB962C8B-B14F-4D97-AF65-F5344CB8AC3E}">
        <p14:creationId xmlns:p14="http://schemas.microsoft.com/office/powerpoint/2010/main" val="148592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74ED631-73E9-43F3-A522-FC7C49265E2B}" type="slidenum">
              <a:rPr lang="en-AU" smtClean="0"/>
              <a:t>23</a:t>
            </a:fld>
            <a:endParaRPr lang="en-AU"/>
          </a:p>
        </p:txBody>
      </p:sp>
    </p:spTree>
    <p:extLst>
      <p:ext uri="{BB962C8B-B14F-4D97-AF65-F5344CB8AC3E}">
        <p14:creationId xmlns:p14="http://schemas.microsoft.com/office/powerpoint/2010/main" val="10281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sp>
        <p:nvSpPr>
          <p:cNvPr id="21" name="Rectangle 2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22" name="Group 21"/>
          <p:cNvGrpSpPr/>
          <p:nvPr/>
        </p:nvGrpSpPr>
        <p:grpSpPr>
          <a:xfrm rot="10800000">
            <a:off x="11478768" y="0"/>
            <a:ext cx="713232" cy="6858000"/>
            <a:chOff x="0" y="0"/>
            <a:chExt cx="713232" cy="6858000"/>
          </a:xfrm>
        </p:grpSpPr>
        <p:sp>
          <p:nvSpPr>
            <p:cNvPr id="23" name="Rectangle 22"/>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Rectangle 23"/>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12520" y="1188720"/>
            <a:ext cx="996696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112520" y="3749040"/>
            <a:ext cx="996696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6FBB303-808C-4F18-81DF-7FC2BD145942}" type="datetimeFigureOut">
              <a:rPr lang="en-AU" smtClean="0"/>
              <a:t>22/05/2017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E4FADA6-6708-4EBC-9A6B-373DE1C4340C}" type="slidenum">
              <a:rPr lang="en-AU" smtClean="0"/>
              <a:t>‹#›</a:t>
            </a:fld>
            <a:endParaRPr lang="en-AU"/>
          </a:p>
        </p:txBody>
      </p:sp>
    </p:spTree>
    <p:extLst>
      <p:ext uri="{BB962C8B-B14F-4D97-AF65-F5344CB8AC3E}">
        <p14:creationId xmlns:p14="http://schemas.microsoft.com/office/powerpoint/2010/main" val="389273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E583DDF-CA54-461A-A486-592D2374C53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8D9AD5-F248-4919-864A-CFD76CC027D6}" type="slidenum">
              <a:rPr lang="en-AU" smtClean="0"/>
              <a:t>‹#›</a:t>
            </a:fld>
            <a:endParaRPr lang="en-AU"/>
          </a:p>
        </p:txBody>
      </p:sp>
    </p:spTree>
    <p:extLst>
      <p:ext uri="{BB962C8B-B14F-4D97-AF65-F5344CB8AC3E}">
        <p14:creationId xmlns:p14="http://schemas.microsoft.com/office/powerpoint/2010/main" val="271449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8D9AD5-F248-4919-864A-CFD76CC027D6}" type="slidenum">
              <a:rPr lang="en-AU" smtClean="0"/>
              <a:t>‹#›</a:t>
            </a:fld>
            <a:endParaRPr lang="en-AU"/>
          </a:p>
        </p:txBody>
      </p:sp>
    </p:spTree>
    <p:extLst>
      <p:ext uri="{BB962C8B-B14F-4D97-AF65-F5344CB8AC3E}">
        <p14:creationId xmlns:p14="http://schemas.microsoft.com/office/powerpoint/2010/main" val="30845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A879FD0-C37A-4F50-8F3B-5FA0D9D0B42F}"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D06EF73-9DB8-4763-865F-2F88181A4732}" type="slidenum">
              <a:rPr lang="en-AU" smtClean="0"/>
              <a:t>‹#›</a:t>
            </a:fld>
            <a:endParaRPr lang="en-AU"/>
          </a:p>
        </p:txBody>
      </p:sp>
    </p:spTree>
    <p:extLst>
      <p:ext uri="{BB962C8B-B14F-4D97-AF65-F5344CB8AC3E}">
        <p14:creationId xmlns:p14="http://schemas.microsoft.com/office/powerpoint/2010/main" val="123935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E583DDF-CA54-461A-A486-592D2374C532}"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A8D9AD5-F248-4919-864A-CFD76CC027D6}" type="slidenum">
              <a:rPr lang="en-AU" smtClean="0"/>
              <a:t>‹#›</a:t>
            </a:fld>
            <a:endParaRPr lang="en-AU"/>
          </a:p>
        </p:txBody>
      </p:sp>
    </p:spTree>
    <p:extLst>
      <p:ext uri="{BB962C8B-B14F-4D97-AF65-F5344CB8AC3E}">
        <p14:creationId xmlns:p14="http://schemas.microsoft.com/office/powerpoint/2010/main" val="251216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E583DDF-CA54-461A-A486-592D2374C532}"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A8D9AD5-F248-4919-864A-CFD76CC027D6}" type="slidenum">
              <a:rPr lang="en-AU" smtClean="0"/>
              <a:t>‹#›</a:t>
            </a:fld>
            <a:endParaRPr lang="en-AU"/>
          </a:p>
        </p:txBody>
      </p:sp>
    </p:spTree>
    <p:extLst>
      <p:ext uri="{BB962C8B-B14F-4D97-AF65-F5344CB8AC3E}">
        <p14:creationId xmlns:p14="http://schemas.microsoft.com/office/powerpoint/2010/main" val="38135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A8D9AD5-F248-4919-864A-CFD76CC027D6}" type="slidenum">
              <a:rPr lang="en-AU" smtClean="0"/>
              <a:t>‹#›</a:t>
            </a:fld>
            <a:endParaRPr lang="en-AU"/>
          </a:p>
        </p:txBody>
      </p:sp>
    </p:spTree>
    <p:extLst>
      <p:ext uri="{BB962C8B-B14F-4D97-AF65-F5344CB8AC3E}">
        <p14:creationId xmlns:p14="http://schemas.microsoft.com/office/powerpoint/2010/main" val="281569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8D9AD5-F248-4919-864A-CFD76CC027D6}" type="slidenum">
              <a:rPr lang="en-AU" smtClean="0"/>
              <a:t>‹#›</a:t>
            </a:fld>
            <a:endParaRPr lang="en-AU"/>
          </a:p>
        </p:txBody>
      </p:sp>
    </p:spTree>
    <p:extLst>
      <p:ext uri="{BB962C8B-B14F-4D97-AF65-F5344CB8AC3E}">
        <p14:creationId xmlns:p14="http://schemas.microsoft.com/office/powerpoint/2010/main" val="15083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8D9AD5-F248-4919-864A-CFD76CC027D6}" type="slidenum">
              <a:rPr lang="en-AU" smtClean="0"/>
              <a:t>‹#›</a:t>
            </a:fld>
            <a:endParaRPr lang="en-AU"/>
          </a:p>
        </p:txBody>
      </p:sp>
    </p:spTree>
    <p:extLst>
      <p:ext uri="{BB962C8B-B14F-4D97-AF65-F5344CB8AC3E}">
        <p14:creationId xmlns:p14="http://schemas.microsoft.com/office/powerpoint/2010/main" val="153330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E583DDF-CA54-461A-A486-592D2374C53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8D9AD5-F248-4919-864A-CFD76CC027D6}" type="slidenum">
              <a:rPr lang="en-AU" smtClean="0"/>
              <a:t>‹#›</a:t>
            </a:fld>
            <a:endParaRPr lang="en-AU"/>
          </a:p>
        </p:txBody>
      </p:sp>
    </p:spTree>
    <p:extLst>
      <p:ext uri="{BB962C8B-B14F-4D97-AF65-F5344CB8AC3E}">
        <p14:creationId xmlns:p14="http://schemas.microsoft.com/office/powerpoint/2010/main" val="155024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E583DDF-CA54-461A-A486-592D2374C532}"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8D9AD5-F248-4919-864A-CFD76CC027D6}" type="slidenum">
              <a:rPr lang="en-AU" smtClean="0"/>
              <a:t>‹#›</a:t>
            </a:fld>
            <a:endParaRPr lang="en-AU"/>
          </a:p>
        </p:txBody>
      </p:sp>
    </p:spTree>
    <p:extLst>
      <p:ext uri="{BB962C8B-B14F-4D97-AF65-F5344CB8AC3E}">
        <p14:creationId xmlns:p14="http://schemas.microsoft.com/office/powerpoint/2010/main" val="9263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ectangle 13"/>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5/22/2017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112520" y="1188720"/>
            <a:ext cx="996696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112520" y="3749040"/>
            <a:ext cx="996696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5/22/2017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5/22/2017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5/22/2017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E583DDF-CA54-461A-A486-592D2374C532}" type="datetimeFigureOut">
              <a:rPr lang="en-US"/>
              <a:t>5/22/2017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5/22/2017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0" name="Rectangle 19"/>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20"/>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5/22/2017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2" name="Rectangle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bwMode="auto">
          <a:xfrm>
            <a:off x="0" y="6309360"/>
            <a:ext cx="12188825" cy="50292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a:off x="0" y="6703255"/>
            <a:ext cx="12188825" cy="154745"/>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5/22/2017</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95000"/>
              <a:lumOff val="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000" kern="1200">
          <a:solidFill>
            <a:schemeClr val="tx1">
              <a:lumMod val="75000"/>
              <a:lumOff val="2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sz="1800" kern="1200">
          <a:solidFill>
            <a:schemeClr val="tx1">
              <a:lumMod val="75000"/>
              <a:lumOff val="25000"/>
            </a:schemeClr>
          </a:solidFill>
          <a:latin typeface="+mn-lt"/>
          <a:ea typeface="+mn-ea"/>
          <a:cs typeface="+mn-cs"/>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sz="1600" kern="1200">
          <a:solidFill>
            <a:schemeClr val="tx1">
              <a:lumMod val="75000"/>
              <a:lumOff val="25000"/>
            </a:schemeClr>
          </a:solidFill>
          <a:latin typeface="+mn-lt"/>
          <a:ea typeface="+mn-ea"/>
          <a:cs typeface="+mn-cs"/>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83DDF-CA54-461A-A486-592D2374C532}" type="datetimeFigureOut">
              <a:rPr lang="en-US" smtClean="0"/>
              <a:pPr/>
              <a:t>5/22/2017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D9AD5-F248-4919-864A-CFD76CC027D6}" type="slidenum">
              <a:rPr lang="en-AU" smtClean="0"/>
              <a:pPr/>
              <a:t>‹#›</a:t>
            </a:fld>
            <a:endParaRPr lang="en-AU"/>
          </a:p>
        </p:txBody>
      </p:sp>
    </p:spTree>
    <p:extLst>
      <p:ext uri="{BB962C8B-B14F-4D97-AF65-F5344CB8AC3E}">
        <p14:creationId xmlns:p14="http://schemas.microsoft.com/office/powerpoint/2010/main" val="17585850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ofsaustralia.org.au/"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8696" y="837884"/>
            <a:ext cx="5010912" cy="905256"/>
          </a:xfrm>
        </p:spPr>
        <p:txBody>
          <a:bodyPr>
            <a:noAutofit/>
          </a:bodyPr>
          <a:lstStyle/>
          <a:p>
            <a:r>
              <a:rPr lang="en-AU" sz="6600" b="1" smtClean="0">
                <a:latin typeface="Arial" panose="020B0604020202020204" pitchFamily="34" charset="0"/>
                <a:cs typeface="Arial" panose="020B0604020202020204" pitchFamily="34" charset="0"/>
              </a:rPr>
              <a:t>Aging</a:t>
            </a:r>
            <a:endParaRPr lang="en-AU" sz="6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16024" y="2798064"/>
            <a:ext cx="9144000" cy="2665071"/>
          </a:xfrm>
        </p:spPr>
        <p:txBody>
          <a:bodyPr>
            <a:normAutofit/>
          </a:bodyPr>
          <a:lstStyle/>
          <a:p>
            <a:endParaRPr lang="en-AU" dirty="0">
              <a:latin typeface="+mj-lt"/>
            </a:endParaRPr>
          </a:p>
          <a:p>
            <a:pPr algn="r"/>
            <a:endParaRPr lang="en-AU"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32005" y="1369445"/>
            <a:ext cx="5449824" cy="4087368"/>
          </a:xfrm>
          <a:prstGeom prst="rect">
            <a:avLst/>
          </a:prstGeom>
          <a:noFill/>
          <a:ln>
            <a:noFill/>
          </a:ln>
        </p:spPr>
      </p:pic>
      <p:sp>
        <p:nvSpPr>
          <p:cNvPr id="5" name="TextBox 4"/>
          <p:cNvSpPr txBox="1"/>
          <p:nvPr/>
        </p:nvSpPr>
        <p:spPr>
          <a:xfrm>
            <a:off x="4956048" y="2338102"/>
            <a:ext cx="6473952" cy="2985433"/>
          </a:xfrm>
          <a:prstGeom prst="rect">
            <a:avLst/>
          </a:prstGeom>
          <a:noFill/>
        </p:spPr>
        <p:txBody>
          <a:bodyPr wrap="square" rtlCol="0">
            <a:spAutoFit/>
          </a:bodyPr>
          <a:lstStyle/>
          <a:p>
            <a:r>
              <a:rPr lang="en-AU" sz="4400" dirty="0" smtClean="0"/>
              <a:t>An Australian perspective</a:t>
            </a:r>
          </a:p>
          <a:p>
            <a:r>
              <a:rPr lang="en-AU" sz="4800" dirty="0"/>
              <a:t> </a:t>
            </a:r>
          </a:p>
          <a:p>
            <a:endParaRPr lang="en-AU" sz="4800" dirty="0"/>
          </a:p>
          <a:p>
            <a:r>
              <a:rPr lang="en-AU" sz="4800" dirty="0"/>
              <a:t> </a:t>
            </a:r>
            <a:r>
              <a:rPr lang="en-AU" sz="4800" dirty="0" smtClean="0"/>
              <a:t>                              </a:t>
            </a:r>
            <a:r>
              <a:rPr lang="en-AU" sz="2400" dirty="0" smtClean="0"/>
              <a:t>April 2017</a:t>
            </a:r>
            <a:endParaRPr lang="en-AU" sz="2400" dirty="0"/>
          </a:p>
        </p:txBody>
      </p:sp>
    </p:spTree>
    <p:extLst>
      <p:ext uri="{BB962C8B-B14F-4D97-AF65-F5344CB8AC3E}">
        <p14:creationId xmlns:p14="http://schemas.microsoft.com/office/powerpoint/2010/main" val="37795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6152" y="475488"/>
            <a:ext cx="6309360" cy="5138928"/>
          </a:xfrm>
          <a:prstGeom prst="rect">
            <a:avLst/>
          </a:prstGeom>
          <a:noFill/>
        </p:spPr>
        <p:txBody>
          <a:bodyPr wrap="square" rtlCol="0">
            <a:spAutoFit/>
          </a:bodyPr>
          <a:lstStyle/>
          <a:p>
            <a:endParaRPr lang="en-AU" dirty="0"/>
          </a:p>
        </p:txBody>
      </p:sp>
      <p:pic>
        <p:nvPicPr>
          <p:cNvPr id="5" name="Picture 4"/>
          <p:cNvPicPr/>
          <p:nvPr/>
        </p:nvPicPr>
        <p:blipFill>
          <a:blip r:embed="rId2"/>
          <a:stretch>
            <a:fillRect/>
          </a:stretch>
        </p:blipFill>
        <p:spPr>
          <a:xfrm>
            <a:off x="132016" y="1164876"/>
            <a:ext cx="5441824" cy="4363655"/>
          </a:xfrm>
          <a:prstGeom prst="rect">
            <a:avLst/>
          </a:prstGeom>
        </p:spPr>
      </p:pic>
      <p:sp>
        <p:nvSpPr>
          <p:cNvPr id="6" name="TextBox 5"/>
          <p:cNvSpPr txBox="1"/>
          <p:nvPr/>
        </p:nvSpPr>
        <p:spPr>
          <a:xfrm>
            <a:off x="5349240" y="1705196"/>
            <a:ext cx="5788152" cy="3539430"/>
          </a:xfrm>
          <a:prstGeom prst="rect">
            <a:avLst/>
          </a:prstGeom>
          <a:noFill/>
        </p:spPr>
        <p:txBody>
          <a:bodyPr wrap="square" rtlCol="0">
            <a:spAutoFit/>
          </a:bodyPr>
          <a:lstStyle/>
          <a:p>
            <a:pPr marL="800100" lvl="1" indent="-342900">
              <a:buAutoNum type="arabicPlain"/>
            </a:pPr>
            <a:r>
              <a:rPr lang="en-AU" sz="2800" dirty="0" smtClean="0"/>
              <a:t>Increase in people who have no religion </a:t>
            </a:r>
            <a:r>
              <a:rPr lang="en-AU" dirty="0" smtClean="0"/>
              <a:t>(green striped)</a:t>
            </a:r>
          </a:p>
          <a:p>
            <a:pPr marL="800100" lvl="1" indent="-342900">
              <a:buAutoNum type="arabicPlain"/>
            </a:pPr>
            <a:r>
              <a:rPr lang="en-AU" sz="2800" dirty="0" smtClean="0"/>
              <a:t>Increase in ‘other religions’ </a:t>
            </a:r>
            <a:r>
              <a:rPr lang="en-AU" dirty="0" smtClean="0"/>
              <a:t>(yellow)</a:t>
            </a:r>
          </a:p>
          <a:p>
            <a:pPr lvl="1"/>
            <a:r>
              <a:rPr lang="en-AU" dirty="0"/>
              <a:t> </a:t>
            </a:r>
            <a:r>
              <a:rPr lang="en-AU" dirty="0" smtClean="0"/>
              <a:t>       </a:t>
            </a:r>
            <a:r>
              <a:rPr lang="en-AU" sz="2800" dirty="0" smtClean="0"/>
              <a:t>- immigration</a:t>
            </a:r>
          </a:p>
          <a:p>
            <a:r>
              <a:rPr lang="en-AU" sz="2800" dirty="0" smtClean="0"/>
              <a:t>     3  Decrease in Christians including       	Catholics </a:t>
            </a:r>
            <a:r>
              <a:rPr lang="en-AU" dirty="0" smtClean="0"/>
              <a:t>(red striped)</a:t>
            </a:r>
          </a:p>
          <a:p>
            <a:endParaRPr lang="en-AU" sz="2800" dirty="0"/>
          </a:p>
          <a:p>
            <a:endParaRPr lang="en-AU" sz="2800" dirty="0" smtClean="0"/>
          </a:p>
        </p:txBody>
      </p:sp>
      <p:sp>
        <p:nvSpPr>
          <p:cNvPr id="7" name="TextBox 6"/>
          <p:cNvSpPr txBox="1"/>
          <p:nvPr/>
        </p:nvSpPr>
        <p:spPr>
          <a:xfrm>
            <a:off x="3237548" y="293639"/>
            <a:ext cx="4672584" cy="646331"/>
          </a:xfrm>
          <a:prstGeom prst="rect">
            <a:avLst/>
          </a:prstGeom>
          <a:noFill/>
        </p:spPr>
        <p:txBody>
          <a:bodyPr wrap="square" rtlCol="0">
            <a:spAutoFit/>
          </a:bodyPr>
          <a:lstStyle/>
          <a:p>
            <a:pPr algn="ctr"/>
            <a:r>
              <a:rPr lang="en-AU" sz="3600" b="1" dirty="0"/>
              <a:t>1901 – 2011</a:t>
            </a:r>
          </a:p>
        </p:txBody>
      </p:sp>
    </p:spTree>
    <p:extLst>
      <p:ext uri="{BB962C8B-B14F-4D97-AF65-F5344CB8AC3E}">
        <p14:creationId xmlns:p14="http://schemas.microsoft.com/office/powerpoint/2010/main" val="121487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132" y="92597"/>
            <a:ext cx="10515600" cy="1325563"/>
          </a:xfrm>
        </p:spPr>
        <p:txBody>
          <a:bodyPr>
            <a:normAutofit/>
          </a:bodyPr>
          <a:lstStyle/>
          <a:p>
            <a:pPr algn="ctr"/>
            <a:r>
              <a:rPr lang="en-AU" sz="3600" b="1" dirty="0">
                <a:latin typeface="Arial" panose="020B0604020202020204" pitchFamily="34" charset="0"/>
                <a:cs typeface="Arial" panose="020B0604020202020204" pitchFamily="34" charset="0"/>
              </a:rPr>
              <a:t>OFS OCEANIA – Demographics 2016</a:t>
            </a:r>
            <a:endParaRPr lang="en-AU" sz="36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1020501" y="1548573"/>
          <a:ext cx="10392137" cy="4722172"/>
        </p:xfrm>
        <a:graphic>
          <a:graphicData uri="http://schemas.openxmlformats.org/drawingml/2006/table">
            <a:tbl>
              <a:tblPr firstRow="1" firstCol="1" bandRow="1">
                <a:tableStyleId>{5C22544A-7EE6-4342-B048-85BDC9FD1C3A}</a:tableStyleId>
              </a:tblPr>
              <a:tblGrid>
                <a:gridCol w="1457123"/>
                <a:gridCol w="1990204"/>
                <a:gridCol w="1956121"/>
                <a:gridCol w="1909823"/>
                <a:gridCol w="914400"/>
                <a:gridCol w="2164466"/>
              </a:tblGrid>
              <a:tr h="0">
                <a:tc>
                  <a:txBody>
                    <a:bodyPr/>
                    <a:lstStyle/>
                    <a:p>
                      <a:pPr>
                        <a:lnSpc>
                          <a:spcPct val="107000"/>
                        </a:lnSpc>
                        <a:spcAft>
                          <a:spcPts val="0"/>
                        </a:spcAft>
                      </a:pPr>
                      <a:r>
                        <a:rPr lang="en-AU" sz="2200" dirty="0">
                          <a:effectLst/>
                          <a:latin typeface="Arial" panose="020B0604020202020204" pitchFamily="34" charset="0"/>
                          <a:cs typeface="Arial" panose="020B0604020202020204" pitchFamily="34" charset="0"/>
                        </a:rPr>
                        <a:t>REGION</a:t>
                      </a: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dirty="0">
                          <a:effectLst/>
                          <a:latin typeface="Arial" panose="020B0604020202020204" pitchFamily="34" charset="0"/>
                          <a:cs typeface="Arial" panose="020B0604020202020204" pitchFamily="34" charset="0"/>
                        </a:rPr>
                        <a:t>ACTIVE PROFESSED MEMBERS</a:t>
                      </a: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dirty="0">
                          <a:effectLst/>
                          <a:latin typeface="Arial" panose="020B0604020202020204" pitchFamily="34" charset="0"/>
                          <a:cs typeface="Arial" panose="020B0604020202020204" pitchFamily="34" charset="0"/>
                        </a:rPr>
                        <a:t>INACTIVE PROFESSED MEMBERS</a:t>
                      </a: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dirty="0">
                          <a:effectLst/>
                          <a:latin typeface="Arial" panose="020B0604020202020204" pitchFamily="34" charset="0"/>
                          <a:cs typeface="Arial" panose="020B0604020202020204" pitchFamily="34" charset="0"/>
                        </a:rPr>
                        <a:t>PEOPLE </a:t>
                      </a:r>
                      <a:endParaRPr lang="en-AU" sz="2200" dirty="0" smtClean="0">
                        <a:effectLst/>
                        <a:latin typeface="Arial" panose="020B0604020202020204" pitchFamily="34" charset="0"/>
                        <a:cs typeface="Arial" panose="020B0604020202020204" pitchFamily="34" charset="0"/>
                      </a:endParaRPr>
                    </a:p>
                    <a:p>
                      <a:pPr>
                        <a:lnSpc>
                          <a:spcPct val="107000"/>
                        </a:lnSpc>
                        <a:spcAft>
                          <a:spcPts val="0"/>
                        </a:spcAft>
                      </a:pPr>
                      <a:r>
                        <a:rPr lang="en-AU" sz="2200" dirty="0" smtClean="0">
                          <a:effectLst/>
                          <a:latin typeface="Arial" panose="020B0604020202020204" pitchFamily="34" charset="0"/>
                          <a:cs typeface="Arial" panose="020B0604020202020204" pitchFamily="34" charset="0"/>
                        </a:rPr>
                        <a:t>IN </a:t>
                      </a:r>
                      <a:r>
                        <a:rPr lang="en-AU" sz="2200" dirty="0">
                          <a:effectLst/>
                          <a:latin typeface="Arial" panose="020B0604020202020204" pitchFamily="34" charset="0"/>
                          <a:cs typeface="Arial" panose="020B0604020202020204" pitchFamily="34" charset="0"/>
                        </a:rPr>
                        <a:t>INITIAL FORMATION</a:t>
                      </a: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NOS. SENT TO CIOFS</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NO. OF</a:t>
                      </a:r>
                    </a:p>
                    <a:p>
                      <a:pPr>
                        <a:lnSpc>
                          <a:spcPct val="107000"/>
                        </a:lnSpc>
                        <a:spcAft>
                          <a:spcPts val="0"/>
                        </a:spcAft>
                      </a:pPr>
                      <a:r>
                        <a:rPr lang="en-AU" sz="2200">
                          <a:effectLst/>
                          <a:latin typeface="Arial" panose="020B0604020202020204" pitchFamily="34" charset="0"/>
                          <a:cs typeface="Arial" panose="020B0604020202020204" pitchFamily="34" charset="0"/>
                        </a:rPr>
                        <a:t>FRATERNITIES</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6872">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NSW/ACT</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175 </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65 </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18</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240 </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14</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7626">
                <a:tc>
                  <a:txBody>
                    <a:bodyPr/>
                    <a:lstStyle/>
                    <a:p>
                      <a:pPr>
                        <a:lnSpc>
                          <a:spcPct val="107000"/>
                        </a:lnSpc>
                        <a:spcAft>
                          <a:spcPts val="0"/>
                        </a:spcAft>
                      </a:pPr>
                      <a:r>
                        <a:rPr lang="en-AU" sz="2000" dirty="0">
                          <a:effectLst/>
                          <a:latin typeface="Arial" panose="020B0604020202020204" pitchFamily="34" charset="0"/>
                          <a:cs typeface="Arial" panose="020B0604020202020204" pitchFamily="34" charset="0"/>
                        </a:rPr>
                        <a:t>VICTORIA</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dirty="0">
                          <a:effectLst/>
                          <a:latin typeface="Arial" panose="020B0604020202020204" pitchFamily="34" charset="0"/>
                          <a:cs typeface="Arial" panose="020B0604020202020204" pitchFamily="34" charset="0"/>
                        </a:rPr>
                        <a:t>52 </a:t>
                      </a: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36</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12 </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88 </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4</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7626">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QLD</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33</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47</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3</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80</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3</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7626">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TAS</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9</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10</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0</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19</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2</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7626">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SA</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53</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14</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2</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67</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3</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7626">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WA</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40</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62</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3</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102</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a:effectLst/>
                          <a:latin typeface="Arial" panose="020B0604020202020204" pitchFamily="34" charset="0"/>
                          <a:cs typeface="Arial" panose="020B0604020202020204" pitchFamily="34" charset="0"/>
                        </a:rPr>
                        <a:t>2+1 provisional</a:t>
                      </a:r>
                      <a:endParaRPr lang="en-AU"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26548">
                <a:tc>
                  <a:txBody>
                    <a:bodyPr/>
                    <a:lstStyle/>
                    <a:p>
                      <a:pPr>
                        <a:lnSpc>
                          <a:spcPct val="107000"/>
                        </a:lnSpc>
                        <a:spcAft>
                          <a:spcPts val="0"/>
                        </a:spcAft>
                      </a:pPr>
                      <a:r>
                        <a:rPr lang="en-AU" sz="2200" dirty="0">
                          <a:effectLst/>
                          <a:latin typeface="Arial" panose="020B0604020202020204" pitchFamily="34" charset="0"/>
                          <a:cs typeface="Arial" panose="020B0604020202020204" pitchFamily="34" charset="0"/>
                        </a:rPr>
                        <a:t>Total</a:t>
                      </a: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b="1" dirty="0">
                          <a:effectLst/>
                          <a:latin typeface="Arial" panose="020B0604020202020204" pitchFamily="34" charset="0"/>
                          <a:cs typeface="Arial" panose="020B0604020202020204" pitchFamily="34" charset="0"/>
                        </a:rPr>
                        <a:t>362</a:t>
                      </a:r>
                      <a:endParaRPr lang="en-AU"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b="1" dirty="0">
                          <a:effectLst/>
                          <a:latin typeface="Arial" panose="020B0604020202020204" pitchFamily="34" charset="0"/>
                          <a:cs typeface="Arial" panose="020B0604020202020204" pitchFamily="34" charset="0"/>
                        </a:rPr>
                        <a:t>234</a:t>
                      </a:r>
                      <a:endParaRPr lang="en-AU"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b="1" dirty="0">
                          <a:effectLst/>
                          <a:latin typeface="Arial" panose="020B0604020202020204" pitchFamily="34" charset="0"/>
                          <a:cs typeface="Arial" panose="020B0604020202020204" pitchFamily="34" charset="0"/>
                        </a:rPr>
                        <a:t>38</a:t>
                      </a:r>
                      <a:endParaRPr lang="en-AU"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b="1" dirty="0">
                          <a:effectLst/>
                          <a:latin typeface="Arial" panose="020B0604020202020204" pitchFamily="34" charset="0"/>
                          <a:cs typeface="Arial" panose="020B0604020202020204" pitchFamily="34" charset="0"/>
                        </a:rPr>
                        <a:t>596</a:t>
                      </a:r>
                      <a:endParaRPr lang="en-AU"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200" b="1" dirty="0">
                          <a:effectLst/>
                          <a:latin typeface="Arial" panose="020B0604020202020204" pitchFamily="34" charset="0"/>
                          <a:cs typeface="Arial" panose="020B0604020202020204" pitchFamily="34" charset="0"/>
                        </a:rPr>
                        <a:t>28 +1 provisional</a:t>
                      </a:r>
                      <a:endParaRPr lang="en-AU"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48837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1710"/>
          </a:xfrm>
        </p:spPr>
        <p:txBody>
          <a:bodyPr>
            <a:normAutofit/>
          </a:bodyPr>
          <a:lstStyle/>
          <a:p>
            <a:pPr algn="ctr"/>
            <a:r>
              <a:rPr lang="en-AU" sz="3600" b="1" dirty="0">
                <a:latin typeface="Arial" panose="020B0604020202020204" pitchFamily="34" charset="0"/>
                <a:cs typeface="Arial" panose="020B0604020202020204" pitchFamily="34" charset="0"/>
              </a:rPr>
              <a:t>ACTIVE MEMBERS – AGE GROUPS</a:t>
            </a:r>
            <a:r>
              <a:rPr lang="en-AU" sz="3600" dirty="0">
                <a:latin typeface="Arial" panose="020B0604020202020204" pitchFamily="34" charset="0"/>
                <a:cs typeface="Arial" panose="020B0604020202020204" pitchFamily="34" charset="0"/>
              </a:rPr>
              <a:t/>
            </a:r>
            <a:br>
              <a:rPr lang="en-AU" sz="3600" dirty="0">
                <a:latin typeface="Arial" panose="020B0604020202020204" pitchFamily="34" charset="0"/>
                <a:cs typeface="Arial" panose="020B0604020202020204" pitchFamily="34" charset="0"/>
              </a:rPr>
            </a:br>
            <a:endParaRPr lang="en-AU" sz="36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462984" y="1666753"/>
          <a:ext cx="10451942" cy="4841206"/>
        </p:xfrm>
        <a:graphic>
          <a:graphicData uri="http://schemas.openxmlformats.org/drawingml/2006/table">
            <a:tbl>
              <a:tblPr firstRow="1" firstCol="1" bandRow="1">
                <a:tableStyleId>{5C22544A-7EE6-4342-B048-85BDC9FD1C3A}</a:tableStyleId>
              </a:tblPr>
              <a:tblGrid>
                <a:gridCol w="1868700"/>
                <a:gridCol w="1245066"/>
                <a:gridCol w="1718852"/>
                <a:gridCol w="1873108"/>
                <a:gridCol w="1873108"/>
                <a:gridCol w="1873108"/>
              </a:tblGrid>
              <a:tr h="895572">
                <a:tc>
                  <a:txBody>
                    <a:bodyPr/>
                    <a:lstStyle/>
                    <a:p>
                      <a:pPr algn="ctr">
                        <a:lnSpc>
                          <a:spcPct val="107000"/>
                        </a:lnSpc>
                        <a:spcAft>
                          <a:spcPts val="0"/>
                        </a:spcAft>
                      </a:pPr>
                      <a:r>
                        <a:rPr lang="en-AU" sz="2400" dirty="0">
                          <a:effectLst/>
                          <a:latin typeface="Arial" panose="020B0604020202020204" pitchFamily="34" charset="0"/>
                          <a:cs typeface="Arial" panose="020B0604020202020204" pitchFamily="34" charset="0"/>
                        </a:rPr>
                        <a:t> </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18-30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dirty="0">
                          <a:effectLst/>
                          <a:latin typeface="Arial" panose="020B0604020202020204" pitchFamily="34" charset="0"/>
                          <a:cs typeface="Arial" panose="020B0604020202020204" pitchFamily="34" charset="0"/>
                        </a:rPr>
                        <a:t>30-50</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50-70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Over 70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Total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895572">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NSW/ACT</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16</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70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89</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175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895572">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VICTORIA</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3</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16</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33</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dirty="0">
                          <a:effectLst/>
                          <a:latin typeface="Arial" panose="020B0604020202020204" pitchFamily="34" charset="0"/>
                          <a:cs typeface="Arial" panose="020B0604020202020204" pitchFamily="34" charset="0"/>
                        </a:rPr>
                        <a:t>52 </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30898">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QLD</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3</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dirty="0">
                          <a:effectLst/>
                          <a:latin typeface="Arial" panose="020B0604020202020204" pitchFamily="34" charset="0"/>
                          <a:cs typeface="Arial" panose="020B0604020202020204" pitchFamily="34" charset="0"/>
                        </a:rPr>
                        <a:t>4</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26</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33</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30898">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TAS</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9</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9</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30898">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SA</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3</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11</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38</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53</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30898">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WA</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5</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15</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20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40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30898">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Total</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b="1" dirty="0">
                          <a:effectLst/>
                          <a:latin typeface="Arial" panose="020B0604020202020204" pitchFamily="34" charset="0"/>
                          <a:cs typeface="Arial" panose="020B0604020202020204" pitchFamily="34" charset="0"/>
                        </a:rPr>
                        <a:t> </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b="1" dirty="0">
                          <a:effectLst/>
                          <a:latin typeface="Arial" panose="020B0604020202020204" pitchFamily="34" charset="0"/>
                          <a:cs typeface="Arial" panose="020B0604020202020204" pitchFamily="34" charset="0"/>
                        </a:rPr>
                        <a:t>30</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b="1" dirty="0">
                          <a:effectLst/>
                          <a:latin typeface="Arial" panose="020B0604020202020204" pitchFamily="34" charset="0"/>
                          <a:cs typeface="Arial" panose="020B0604020202020204" pitchFamily="34" charset="0"/>
                        </a:rPr>
                        <a:t>116</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b="1" dirty="0">
                          <a:effectLst/>
                          <a:latin typeface="Arial" panose="020B0604020202020204" pitchFamily="34" charset="0"/>
                          <a:cs typeface="Arial" panose="020B0604020202020204" pitchFamily="34" charset="0"/>
                        </a:rPr>
                        <a:t>216</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b="1" dirty="0">
                          <a:effectLst/>
                          <a:latin typeface="Arial" panose="020B0604020202020204" pitchFamily="34" charset="0"/>
                          <a:cs typeface="Arial" panose="020B0604020202020204" pitchFamily="34" charset="0"/>
                        </a:rPr>
                        <a:t>362</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18184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522" y="365124"/>
            <a:ext cx="10515600" cy="1325563"/>
          </a:xfrm>
        </p:spPr>
        <p:txBody>
          <a:bodyPr>
            <a:normAutofit/>
          </a:bodyPr>
          <a:lstStyle/>
          <a:p>
            <a:pPr algn="ctr"/>
            <a:r>
              <a:rPr lang="en-AU" sz="3600" b="1" dirty="0">
                <a:latin typeface="Arial" panose="020B0604020202020204" pitchFamily="34" charset="0"/>
                <a:cs typeface="Arial" panose="020B0604020202020204" pitchFamily="34" charset="0"/>
              </a:rPr>
              <a:t>INACTIVE MEMBERS – AGE GROUPS</a:t>
            </a:r>
            <a:br>
              <a:rPr lang="en-AU" sz="3600" b="1" dirty="0">
                <a:latin typeface="Arial" panose="020B0604020202020204" pitchFamily="34" charset="0"/>
                <a:cs typeface="Arial" panose="020B0604020202020204" pitchFamily="34" charset="0"/>
              </a:rPr>
            </a:br>
            <a:endParaRPr lang="en-AU" sz="36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544011" y="1585732"/>
          <a:ext cx="9525965" cy="4571075"/>
        </p:xfrm>
        <a:graphic>
          <a:graphicData uri="http://schemas.openxmlformats.org/drawingml/2006/table">
            <a:tbl>
              <a:tblPr firstRow="1" firstCol="1" bandRow="1">
                <a:tableStyleId>{5C22544A-7EE6-4342-B048-85BDC9FD1C3A}</a:tableStyleId>
              </a:tblPr>
              <a:tblGrid>
                <a:gridCol w="1703146"/>
                <a:gridCol w="1134760"/>
                <a:gridCol w="1566573"/>
                <a:gridCol w="1707162"/>
                <a:gridCol w="1707162"/>
                <a:gridCol w="1707162"/>
              </a:tblGrid>
              <a:tr h="831105">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18-30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30-50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50-70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Over 70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dirty="0">
                          <a:effectLst/>
                          <a:latin typeface="Arial" panose="020B0604020202020204" pitchFamily="34" charset="0"/>
                          <a:cs typeface="Arial" panose="020B0604020202020204" pitchFamily="34" charset="0"/>
                        </a:rPr>
                        <a:t>TOTAL</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831105">
                <a:tc>
                  <a:txBody>
                    <a:bodyPr/>
                    <a:lstStyle/>
                    <a:p>
                      <a:pPr algn="ctr">
                        <a:lnSpc>
                          <a:spcPct val="107000"/>
                        </a:lnSpc>
                        <a:spcAft>
                          <a:spcPts val="0"/>
                        </a:spcAft>
                      </a:pPr>
                      <a:r>
                        <a:rPr lang="en-AU" sz="2400" dirty="0">
                          <a:effectLst/>
                          <a:latin typeface="Arial" panose="020B0604020202020204" pitchFamily="34" charset="0"/>
                          <a:cs typeface="Arial" panose="020B0604020202020204" pitchFamily="34" charset="0"/>
                        </a:rPr>
                        <a:t>NSW/ACT</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13</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51</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65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831105">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VICTORIA</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2</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33</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36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5552">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QLD</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6</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41</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47</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5552">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TAS</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5552">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SA</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2</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2</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14</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5552">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WA</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7</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56</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62</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15552">
                <a:tc>
                  <a:txBody>
                    <a:bodyPr/>
                    <a:lstStyle/>
                    <a:p>
                      <a:pPr algn="ctr">
                        <a:lnSpc>
                          <a:spcPct val="107000"/>
                        </a:lnSpc>
                        <a:spcAft>
                          <a:spcPts val="0"/>
                        </a:spcAft>
                      </a:pPr>
                      <a:r>
                        <a:rPr lang="en-AU" sz="2400">
                          <a:effectLst/>
                          <a:latin typeface="Arial" panose="020B0604020202020204" pitchFamily="34" charset="0"/>
                          <a:cs typeface="Arial" panose="020B0604020202020204" pitchFamily="34" charset="0"/>
                        </a:rPr>
                        <a:t>Total</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b="1" dirty="0">
                          <a:effectLst/>
                          <a:latin typeface="Arial" panose="020B0604020202020204" pitchFamily="34" charset="0"/>
                          <a:cs typeface="Arial" panose="020B0604020202020204" pitchFamily="34" charset="0"/>
                        </a:rPr>
                        <a:t> </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b="1" dirty="0">
                          <a:effectLst/>
                          <a:latin typeface="Arial" panose="020B0604020202020204" pitchFamily="34" charset="0"/>
                          <a:cs typeface="Arial" panose="020B0604020202020204" pitchFamily="34" charset="0"/>
                        </a:rPr>
                        <a:t>4</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b="1" dirty="0">
                          <a:effectLst/>
                          <a:latin typeface="Arial" panose="020B0604020202020204" pitchFamily="34" charset="0"/>
                          <a:cs typeface="Arial" panose="020B0604020202020204" pitchFamily="34" charset="0"/>
                        </a:rPr>
                        <a:t>30</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b="1" dirty="0">
                          <a:effectLst/>
                          <a:latin typeface="Arial" panose="020B0604020202020204" pitchFamily="34" charset="0"/>
                          <a:cs typeface="Arial" panose="020B0604020202020204" pitchFamily="34" charset="0"/>
                        </a:rPr>
                        <a:t>200</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AU" sz="2400" b="1" dirty="0">
                          <a:effectLst/>
                          <a:latin typeface="Arial" panose="020B0604020202020204" pitchFamily="34" charset="0"/>
                          <a:cs typeface="Arial" panose="020B0604020202020204" pitchFamily="34" charset="0"/>
                        </a:rPr>
                        <a:t>234</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57477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785" y="353552"/>
            <a:ext cx="10515600" cy="1185882"/>
          </a:xfrm>
        </p:spPr>
        <p:txBody>
          <a:bodyPr>
            <a:normAutofit fontScale="90000"/>
          </a:bodyPr>
          <a:lstStyle/>
          <a:p>
            <a:pPr algn="ctr"/>
            <a:r>
              <a:rPr lang="en-AU" sz="4000" b="1" dirty="0">
                <a:latin typeface="Arial" panose="020B0604020202020204" pitchFamily="34" charset="0"/>
                <a:cs typeface="Arial" panose="020B0604020202020204" pitchFamily="34" charset="0"/>
              </a:rPr>
              <a:t>PEOPLE IN INITIAL </a:t>
            </a:r>
            <a:r>
              <a:rPr lang="en-AU" sz="4000" b="1" dirty="0" smtClean="0">
                <a:latin typeface="Arial" panose="020B0604020202020204" pitchFamily="34" charset="0"/>
                <a:cs typeface="Arial" panose="020B0604020202020204" pitchFamily="34" charset="0"/>
              </a:rPr>
              <a:t>FORMATION</a:t>
            </a:r>
            <a:br>
              <a:rPr lang="en-AU" sz="4000" b="1" dirty="0" smtClean="0">
                <a:latin typeface="Arial" panose="020B0604020202020204" pitchFamily="34" charset="0"/>
                <a:cs typeface="Arial" panose="020B0604020202020204" pitchFamily="34" charset="0"/>
              </a:rPr>
            </a:br>
            <a:r>
              <a:rPr lang="en-AU" sz="4000" b="1" dirty="0" smtClean="0">
                <a:latin typeface="Arial" panose="020B0604020202020204" pitchFamily="34" charset="0"/>
                <a:cs typeface="Arial" panose="020B0604020202020204" pitchFamily="34" charset="0"/>
              </a:rPr>
              <a:t>– </a:t>
            </a:r>
            <a:r>
              <a:rPr lang="en-AU" sz="4000" b="1" dirty="0">
                <a:latin typeface="Arial" panose="020B0604020202020204" pitchFamily="34" charset="0"/>
                <a:cs typeface="Arial" panose="020B0604020202020204" pitchFamily="34" charset="0"/>
              </a:rPr>
              <a:t>AGE GROUPS</a:t>
            </a:r>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1620454" y="1892986"/>
          <a:ext cx="8657865" cy="3646022"/>
        </p:xfrm>
        <a:graphic>
          <a:graphicData uri="http://schemas.openxmlformats.org/drawingml/2006/table">
            <a:tbl>
              <a:tblPr firstRow="1" firstCol="1" bandRow="1">
                <a:tableStyleId>{5C22544A-7EE6-4342-B048-85BDC9FD1C3A}</a:tableStyleId>
              </a:tblPr>
              <a:tblGrid>
                <a:gridCol w="1713055"/>
                <a:gridCol w="1111169"/>
                <a:gridCol w="1178874"/>
                <a:gridCol w="1551589"/>
                <a:gridCol w="1551589"/>
                <a:gridCol w="1551589"/>
              </a:tblGrid>
              <a:tr h="422102">
                <a:tc>
                  <a:txBody>
                    <a:bodyPr/>
                    <a:lstStyle/>
                    <a:p>
                      <a:pPr>
                        <a:lnSpc>
                          <a:spcPct val="107000"/>
                        </a:lnSpc>
                        <a:spcAft>
                          <a:spcPts val="0"/>
                        </a:spcAft>
                      </a:pPr>
                      <a:r>
                        <a:rPr lang="en-AU" sz="2400" dirty="0">
                          <a:effectLst/>
                          <a:latin typeface="Arial" panose="020B0604020202020204" pitchFamily="34" charset="0"/>
                          <a:cs typeface="Arial" panose="020B0604020202020204" pitchFamily="34" charset="0"/>
                        </a:rPr>
                        <a:t> </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dirty="0">
                          <a:effectLst/>
                          <a:latin typeface="Arial" panose="020B0604020202020204" pitchFamily="34" charset="0"/>
                          <a:cs typeface="Arial" panose="020B0604020202020204" pitchFamily="34" charset="0"/>
                        </a:rPr>
                        <a:t>18-30</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dirty="0">
                          <a:effectLst/>
                          <a:latin typeface="Arial" panose="020B0604020202020204" pitchFamily="34" charset="0"/>
                          <a:cs typeface="Arial" panose="020B0604020202020204" pitchFamily="34" charset="0"/>
                        </a:rPr>
                        <a:t>30-50</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dirty="0">
                          <a:effectLst/>
                          <a:latin typeface="Arial" panose="020B0604020202020204" pitchFamily="34" charset="0"/>
                          <a:cs typeface="Arial" panose="020B0604020202020204" pitchFamily="34" charset="0"/>
                        </a:rPr>
                        <a:t>50-70</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Over 70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TOTAL</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0560">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NSW/ACT</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dirty="0">
                          <a:effectLst/>
                          <a:latin typeface="Arial" panose="020B0604020202020204" pitchFamily="34" charset="0"/>
                          <a:cs typeface="Arial" panose="020B0604020202020204" pitchFamily="34" charset="0"/>
                        </a:rPr>
                        <a:t>1</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7</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9</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2</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18</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0560">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VICTORIA</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1</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5</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2</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4</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12</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0560">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QLD</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1</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2</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3</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0560">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TAS</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0</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0560">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SA</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dirty="0">
                          <a:effectLst/>
                          <a:latin typeface="Arial" panose="020B0604020202020204" pitchFamily="34" charset="0"/>
                          <a:cs typeface="Arial" panose="020B0604020202020204" pitchFamily="34" charset="0"/>
                        </a:rPr>
                        <a:t> </a:t>
                      </a:r>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1</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1</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2</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0560">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WA</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2</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 </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3</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60560">
                <a:tc>
                  <a:txBody>
                    <a:bodyPr/>
                    <a:lstStyle/>
                    <a:p>
                      <a:pPr>
                        <a:lnSpc>
                          <a:spcPct val="107000"/>
                        </a:lnSpc>
                        <a:spcAft>
                          <a:spcPts val="0"/>
                        </a:spcAft>
                      </a:pPr>
                      <a:r>
                        <a:rPr lang="en-AU" sz="2400">
                          <a:effectLst/>
                          <a:latin typeface="Arial" panose="020B0604020202020204" pitchFamily="34" charset="0"/>
                          <a:cs typeface="Arial" panose="020B0604020202020204" pitchFamily="34" charset="0"/>
                        </a:rPr>
                        <a:t>Total</a:t>
                      </a:r>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b="1" dirty="0">
                          <a:effectLst/>
                          <a:latin typeface="Arial" panose="020B0604020202020204" pitchFamily="34" charset="0"/>
                          <a:cs typeface="Arial" panose="020B0604020202020204" pitchFamily="34" charset="0"/>
                        </a:rPr>
                        <a:t>2</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b="1" dirty="0">
                          <a:effectLst/>
                          <a:latin typeface="Arial" panose="020B0604020202020204" pitchFamily="34" charset="0"/>
                          <a:cs typeface="Arial" panose="020B0604020202020204" pitchFamily="34" charset="0"/>
                        </a:rPr>
                        <a:t>13</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b="1" dirty="0">
                          <a:effectLst/>
                          <a:latin typeface="Arial" panose="020B0604020202020204" pitchFamily="34" charset="0"/>
                          <a:cs typeface="Arial" panose="020B0604020202020204" pitchFamily="34" charset="0"/>
                        </a:rPr>
                        <a:t>16</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b="1" dirty="0">
                          <a:effectLst/>
                          <a:latin typeface="Arial" panose="020B0604020202020204" pitchFamily="34" charset="0"/>
                          <a:cs typeface="Arial" panose="020B0604020202020204" pitchFamily="34" charset="0"/>
                        </a:rPr>
                        <a:t>7</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AU" sz="2400" b="1" dirty="0">
                          <a:effectLst/>
                          <a:latin typeface="Arial" panose="020B0604020202020204" pitchFamily="34" charset="0"/>
                          <a:cs typeface="Arial" panose="020B0604020202020204" pitchFamily="34" charset="0"/>
                        </a:rPr>
                        <a:t>38</a:t>
                      </a:r>
                      <a:endParaRPr lang="en-AU"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7050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79" y="260953"/>
            <a:ext cx="10515600" cy="1325563"/>
          </a:xfrm>
        </p:spPr>
        <p:txBody>
          <a:bodyPr/>
          <a:lstStyle/>
          <a:p>
            <a:pPr algn="ctr"/>
            <a:r>
              <a:rPr lang="en-AU" b="1" dirty="0" smtClean="0">
                <a:latin typeface="Arial" panose="020B0604020202020204" pitchFamily="34" charset="0"/>
                <a:cs typeface="Arial" panose="020B0604020202020204" pitchFamily="34" charset="0"/>
              </a:rPr>
              <a:t>What has changed since the data was sent to CIOFS?</a:t>
            </a:r>
            <a:endParaRPr lang="en-AU"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AU" sz="3200" dirty="0" smtClean="0">
                <a:latin typeface="Arial" panose="020B0604020202020204" pitchFamily="34" charset="0"/>
                <a:cs typeface="Arial" panose="020B0604020202020204" pitchFamily="34" charset="0"/>
              </a:rPr>
              <a:t>     2 fraternities have gone into recess </a:t>
            </a:r>
            <a:endParaRPr lang="en-AU" sz="14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AU" sz="3200" dirty="0" smtClean="0">
                <a:latin typeface="Arial" panose="020B0604020202020204" pitchFamily="34" charset="0"/>
                <a:cs typeface="Arial" panose="020B0604020202020204" pitchFamily="34" charset="0"/>
              </a:rPr>
              <a:t>    5 Regions and not 6 </a:t>
            </a:r>
            <a:endParaRPr lang="en-AU" sz="14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AU" sz="3200" dirty="0" smtClean="0">
                <a:latin typeface="Arial" panose="020B0604020202020204" pitchFamily="34" charset="0"/>
                <a:cs typeface="Arial" panose="020B0604020202020204" pitchFamily="34" charset="0"/>
              </a:rPr>
              <a:t>    2 people in initial formation have left</a:t>
            </a:r>
          </a:p>
          <a:p>
            <a:pPr>
              <a:buFont typeface="Wingdings" panose="05000000000000000000" pitchFamily="2" charset="2"/>
              <a:buChar char="v"/>
            </a:pPr>
            <a:r>
              <a:rPr lang="en-AU" sz="3200" dirty="0" smtClean="0">
                <a:latin typeface="Arial" panose="020B0604020202020204" pitchFamily="34" charset="0"/>
                <a:cs typeface="Arial" panose="020B0604020202020204" pitchFamily="34" charset="0"/>
              </a:rPr>
              <a:t>   8 candidates have been professed</a:t>
            </a:r>
          </a:p>
          <a:p>
            <a:pPr>
              <a:buFont typeface="Wingdings" panose="05000000000000000000" pitchFamily="2" charset="2"/>
              <a:buChar char="v"/>
            </a:pPr>
            <a:r>
              <a:rPr lang="en-AU" sz="3200" dirty="0" smtClean="0">
                <a:latin typeface="Arial" panose="020B0604020202020204" pitchFamily="34" charset="0"/>
                <a:cs typeface="Arial" panose="020B0604020202020204" pitchFamily="34" charset="0"/>
              </a:rPr>
              <a:t>   Anticipate that people going to their eternal rest</a:t>
            </a:r>
          </a:p>
          <a:p>
            <a:pPr marL="0" indent="0">
              <a:buNone/>
            </a:pPr>
            <a:r>
              <a:rPr lang="en-AU" sz="3200" dirty="0" smtClean="0">
                <a:latin typeface="Arial" panose="020B0604020202020204" pitchFamily="34" charset="0"/>
                <a:cs typeface="Arial" panose="020B0604020202020204" pitchFamily="34" charset="0"/>
              </a:rPr>
              <a:t>	 or becoming inactive</a:t>
            </a:r>
          </a:p>
          <a:p>
            <a:endParaRPr lang="en-AU" sz="3200" dirty="0" smtClean="0">
              <a:latin typeface="Arial" panose="020B0604020202020204" pitchFamily="34" charset="0"/>
              <a:cs typeface="Arial" panose="020B0604020202020204" pitchFamily="34" charset="0"/>
            </a:endParaRPr>
          </a:p>
          <a:p>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71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168" y="749808"/>
            <a:ext cx="9845040" cy="3046988"/>
          </a:xfrm>
          <a:prstGeom prst="rect">
            <a:avLst/>
          </a:prstGeom>
          <a:noFill/>
        </p:spPr>
        <p:txBody>
          <a:bodyPr wrap="square" rtlCol="0">
            <a:spAutoFit/>
          </a:bodyPr>
          <a:lstStyle/>
          <a:p>
            <a:pPr algn="ctr"/>
            <a:endParaRPr lang="en-AU" sz="4800" b="1" dirty="0" smtClean="0">
              <a:latin typeface="Arial" panose="020B0604020202020204" pitchFamily="34" charset="0"/>
              <a:cs typeface="Arial" panose="020B0604020202020204" pitchFamily="34" charset="0"/>
            </a:endParaRPr>
          </a:p>
          <a:p>
            <a:pPr algn="ctr"/>
            <a:endParaRPr lang="en-AU" sz="4800" b="1" dirty="0" smtClean="0">
              <a:latin typeface="Arial" panose="020B0604020202020204" pitchFamily="34" charset="0"/>
              <a:cs typeface="Arial" panose="020B0604020202020204" pitchFamily="34" charset="0"/>
            </a:endParaRPr>
          </a:p>
          <a:p>
            <a:pPr algn="ctr"/>
            <a:r>
              <a:rPr lang="en-AU" sz="4800" b="1" dirty="0" smtClean="0">
                <a:latin typeface="Arial" panose="020B0604020202020204" pitchFamily="34" charset="0"/>
                <a:cs typeface="Arial" panose="020B0604020202020204" pitchFamily="34" charset="0"/>
              </a:rPr>
              <a:t>The challenge of maintaining the presence of the OFS in Australia</a:t>
            </a:r>
            <a:endParaRPr lang="en-A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4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816" y="886968"/>
            <a:ext cx="10149840" cy="3785652"/>
          </a:xfrm>
          <a:prstGeom prst="rect">
            <a:avLst/>
          </a:prstGeom>
          <a:noFill/>
        </p:spPr>
        <p:txBody>
          <a:bodyPr wrap="square" rtlCol="0">
            <a:spAutoFit/>
          </a:bodyPr>
          <a:lstStyle/>
          <a:p>
            <a:pPr algn="ctr"/>
            <a:r>
              <a:rPr lang="en-AU" sz="6000" dirty="0" smtClean="0"/>
              <a:t>PROMOTION </a:t>
            </a:r>
          </a:p>
          <a:p>
            <a:pPr algn="ctr"/>
            <a:r>
              <a:rPr lang="en-AU" sz="6000" dirty="0" smtClean="0"/>
              <a:t>of the</a:t>
            </a:r>
          </a:p>
          <a:p>
            <a:pPr algn="ctr"/>
            <a:r>
              <a:rPr lang="en-AU" sz="6000" dirty="0" smtClean="0"/>
              <a:t>Secular Franciscan Order </a:t>
            </a:r>
            <a:endParaRPr lang="en-AU" sz="6000" dirty="0"/>
          </a:p>
          <a:p>
            <a:pPr algn="ctr"/>
            <a:r>
              <a:rPr lang="en-AU" sz="6000" dirty="0" smtClean="0"/>
              <a:t>is vital for us to survive</a:t>
            </a:r>
          </a:p>
        </p:txBody>
      </p:sp>
    </p:spTree>
    <p:extLst>
      <p:ext uri="{BB962C8B-B14F-4D97-AF65-F5344CB8AC3E}">
        <p14:creationId xmlns:p14="http://schemas.microsoft.com/office/powerpoint/2010/main" val="353997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90" y="310261"/>
            <a:ext cx="11650362" cy="695579"/>
          </a:xfrm>
        </p:spPr>
        <p:txBody>
          <a:bodyPr>
            <a:normAutofit fontScale="90000"/>
          </a:bodyPr>
          <a:lstStyle/>
          <a:p>
            <a:pPr algn="ctr"/>
            <a:r>
              <a:rPr lang="en-AU" sz="5400" dirty="0" smtClean="0"/>
              <a:t>St </a:t>
            </a:r>
            <a:r>
              <a:rPr lang="en-AU" sz="5400" dirty="0"/>
              <a:t>Clare</a:t>
            </a:r>
          </a:p>
        </p:txBody>
      </p:sp>
      <p:sp>
        <p:nvSpPr>
          <p:cNvPr id="3" name="Content Placeholder 2"/>
          <p:cNvSpPr>
            <a:spLocks noGrp="1"/>
          </p:cNvSpPr>
          <p:nvPr>
            <p:ph idx="1"/>
          </p:nvPr>
        </p:nvSpPr>
        <p:spPr>
          <a:xfrm>
            <a:off x="189471" y="1005840"/>
            <a:ext cx="11887200" cy="4850671"/>
          </a:xfrm>
        </p:spPr>
        <p:txBody>
          <a:bodyPr>
            <a:noAutofit/>
          </a:bodyPr>
          <a:lstStyle/>
          <a:p>
            <a:pPr marL="0" indent="0">
              <a:buNone/>
            </a:pPr>
            <a:r>
              <a:rPr lang="en-AU" sz="3600" dirty="0" smtClean="0"/>
              <a:t>“</a:t>
            </a:r>
            <a:r>
              <a:rPr lang="en-AU" sz="3600" i="1" dirty="0" smtClean="0"/>
              <a:t>Among </a:t>
            </a:r>
            <a:r>
              <a:rPr lang="en-AU" sz="3600" i="1" dirty="0"/>
              <a:t>the other gifts that we have received and continue to receive  </a:t>
            </a:r>
            <a:r>
              <a:rPr lang="en-AU" sz="3600" i="1" dirty="0" smtClean="0"/>
              <a:t>from </a:t>
            </a:r>
            <a:r>
              <a:rPr lang="en-AU" sz="3600" i="1" dirty="0"/>
              <a:t>our magnanimous father of Mercies and for which we must express our deepest thanks to our glorious God, there is our vocation, which the more perfect and the greater it is, the more we are indebted </a:t>
            </a:r>
            <a:r>
              <a:rPr lang="en-AU" sz="3600" i="1" dirty="0" smtClean="0"/>
              <a:t>to Him …..…; </a:t>
            </a:r>
          </a:p>
          <a:p>
            <a:pPr marL="0" indent="0">
              <a:buNone/>
            </a:pPr>
            <a:r>
              <a:rPr lang="en-AU" sz="3600" i="1" dirty="0" smtClean="0"/>
              <a:t>Recognise </a:t>
            </a:r>
            <a:r>
              <a:rPr lang="en-AU" sz="3600" i="1" dirty="0"/>
              <a:t>your vocation. The son of God has become for us the way that our blessed father Francis, His true lover and imitator, has shown and taught us by example</a:t>
            </a:r>
            <a:r>
              <a:rPr lang="en-AU" sz="3600" dirty="0"/>
              <a:t>.”</a:t>
            </a:r>
          </a:p>
        </p:txBody>
      </p:sp>
    </p:spTree>
    <p:extLst>
      <p:ext uri="{BB962C8B-B14F-4D97-AF65-F5344CB8AC3E}">
        <p14:creationId xmlns:p14="http://schemas.microsoft.com/office/powerpoint/2010/main" val="18549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7592" y="749808"/>
            <a:ext cx="9116568" cy="3170099"/>
          </a:xfrm>
          <a:prstGeom prst="rect">
            <a:avLst/>
          </a:prstGeom>
          <a:noFill/>
        </p:spPr>
        <p:txBody>
          <a:bodyPr wrap="square" rtlCol="0">
            <a:spAutoFit/>
          </a:bodyPr>
          <a:lstStyle/>
          <a:p>
            <a:endParaRPr lang="en-AU" sz="4000" dirty="0" smtClean="0"/>
          </a:p>
          <a:p>
            <a:r>
              <a:rPr lang="en-AU" sz="4000" dirty="0" smtClean="0"/>
              <a:t>The great gift given in our Franciscan vocation challenges us to go out and invite others to come and see</a:t>
            </a:r>
          </a:p>
          <a:p>
            <a:endParaRPr lang="en-AU"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10" y="3454061"/>
            <a:ext cx="5146485" cy="2398099"/>
          </a:xfrm>
          <a:prstGeom prst="rect">
            <a:avLst/>
          </a:prstGeom>
        </p:spPr>
      </p:pic>
    </p:spTree>
    <p:extLst>
      <p:ext uri="{BB962C8B-B14F-4D97-AF65-F5344CB8AC3E}">
        <p14:creationId xmlns:p14="http://schemas.microsoft.com/office/powerpoint/2010/main" val="211502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3624" y="923544"/>
            <a:ext cx="9601200" cy="4493538"/>
          </a:xfrm>
          <a:prstGeom prst="rect">
            <a:avLst/>
          </a:prstGeom>
          <a:noFill/>
        </p:spPr>
        <p:txBody>
          <a:bodyPr wrap="square" rtlCol="0">
            <a:spAutoFit/>
          </a:bodyPr>
          <a:lstStyle/>
          <a:p>
            <a:pPr algn="ctr"/>
            <a:r>
              <a:rPr lang="en-AU" sz="4800" dirty="0" smtClean="0"/>
              <a:t>Ageing</a:t>
            </a:r>
          </a:p>
          <a:p>
            <a:endParaRPr lang="en-AU" dirty="0" smtClean="0"/>
          </a:p>
          <a:p>
            <a:pPr marL="285750" indent="-285750">
              <a:buFont typeface="Wingdings" panose="05000000000000000000" pitchFamily="2" charset="2"/>
              <a:buChar char="v"/>
            </a:pPr>
            <a:r>
              <a:rPr lang="en-AU" sz="4400" dirty="0" smtClean="0"/>
              <a:t>  Context</a:t>
            </a:r>
          </a:p>
          <a:p>
            <a:pPr marL="285750" indent="-285750">
              <a:buFont typeface="Wingdings" panose="05000000000000000000" pitchFamily="2" charset="2"/>
              <a:buChar char="v"/>
            </a:pPr>
            <a:r>
              <a:rPr lang="en-AU" sz="4400" dirty="0" smtClean="0"/>
              <a:t>  The current situation</a:t>
            </a:r>
          </a:p>
          <a:p>
            <a:pPr marL="285750" indent="-285750">
              <a:buFont typeface="Wingdings" panose="05000000000000000000" pitchFamily="2" charset="2"/>
              <a:buChar char="v"/>
            </a:pPr>
            <a:r>
              <a:rPr lang="en-AU" sz="4400" dirty="0" smtClean="0"/>
              <a:t>  The challenge of maintaining an      OFS presence in Australia</a:t>
            </a:r>
          </a:p>
          <a:p>
            <a:endParaRPr lang="en-AU" sz="4400" dirty="0"/>
          </a:p>
        </p:txBody>
      </p:sp>
    </p:spTree>
    <p:extLst>
      <p:ext uri="{BB962C8B-B14F-4D97-AF65-F5344CB8AC3E}">
        <p14:creationId xmlns:p14="http://schemas.microsoft.com/office/powerpoint/2010/main" val="7249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957752"/>
            <a:ext cx="8400288" cy="4501425"/>
          </a:xfrm>
          <a:prstGeom prst="rect">
            <a:avLst/>
          </a:prstGeom>
        </p:spPr>
        <p:txBody>
          <a:bodyPr wrap="square">
            <a:spAutoFit/>
          </a:bodyPr>
          <a:lstStyle/>
          <a:p>
            <a:pPr>
              <a:lnSpc>
                <a:spcPct val="106000"/>
              </a:lnSpc>
              <a:spcAft>
                <a:spcPts val="800"/>
              </a:spcAft>
            </a:pPr>
            <a:r>
              <a:rPr lang="en-AU" sz="4000" b="1" dirty="0" smtClean="0">
                <a:latin typeface="Calibri" panose="020F0502020204030204" pitchFamily="34" charset="0"/>
                <a:ea typeface="Calibri" panose="020F0502020204030204" pitchFamily="34" charset="0"/>
                <a:cs typeface="Times New Roman" panose="02020603050405020304" pitchFamily="18" charset="0"/>
              </a:rPr>
              <a:t>GC Article </a:t>
            </a:r>
            <a:r>
              <a:rPr lang="en-AU" sz="4000" b="1" dirty="0">
                <a:latin typeface="Calibri" panose="020F0502020204030204" pitchFamily="34" charset="0"/>
                <a:ea typeface="Calibri" panose="020F0502020204030204" pitchFamily="34" charset="0"/>
                <a:cs typeface="Times New Roman" panose="02020603050405020304" pitchFamily="18" charset="0"/>
              </a:rPr>
              <a:t>45;</a:t>
            </a:r>
          </a:p>
          <a:p>
            <a:pPr marL="342900" lvl="0" indent="-342900">
              <a:lnSpc>
                <a:spcPct val="106000"/>
              </a:lnSpc>
              <a:spcAft>
                <a:spcPts val="0"/>
              </a:spcAft>
              <a:buFont typeface="+mj-lt"/>
              <a:buAutoNum type="arabicPeriod"/>
            </a:pPr>
            <a:r>
              <a:rPr lang="en-AU" sz="3200" dirty="0">
                <a:latin typeface="Calibri" panose="020F0502020204030204" pitchFamily="34" charset="0"/>
                <a:ea typeface="Calibri" panose="020F0502020204030204" pitchFamily="34" charset="0"/>
                <a:cs typeface="Times New Roman" panose="02020603050405020304" pitchFamily="18" charset="0"/>
              </a:rPr>
              <a:t>The </a:t>
            </a:r>
            <a:r>
              <a:rPr lang="en-AU" sz="3200" b="1" dirty="0">
                <a:latin typeface="Calibri" panose="020F0502020204030204" pitchFamily="34" charset="0"/>
                <a:ea typeface="Calibri" panose="020F0502020204030204" pitchFamily="34" charset="0"/>
                <a:cs typeface="Times New Roman" panose="02020603050405020304" pitchFamily="18" charset="0"/>
              </a:rPr>
              <a:t>promotion of vocations </a:t>
            </a:r>
            <a:r>
              <a:rPr lang="en-AU" sz="3200" dirty="0">
                <a:latin typeface="Calibri" panose="020F0502020204030204" pitchFamily="34" charset="0"/>
                <a:ea typeface="Calibri" panose="020F0502020204030204" pitchFamily="34" charset="0"/>
                <a:cs typeface="Times New Roman" panose="02020603050405020304" pitchFamily="18" charset="0"/>
              </a:rPr>
              <a:t>to the Order is a </a:t>
            </a:r>
            <a:r>
              <a:rPr lang="en-AU" sz="3200" b="1" dirty="0">
                <a:latin typeface="Calibri" panose="020F0502020204030204" pitchFamily="34" charset="0"/>
                <a:ea typeface="Calibri" panose="020F0502020204030204" pitchFamily="34" charset="0"/>
                <a:cs typeface="Times New Roman" panose="02020603050405020304" pitchFamily="18" charset="0"/>
              </a:rPr>
              <a:t>duty of all </a:t>
            </a:r>
            <a:r>
              <a:rPr lang="en-AU" sz="3200" dirty="0">
                <a:latin typeface="Calibri" panose="020F0502020204030204" pitchFamily="34" charset="0"/>
                <a:ea typeface="Calibri" panose="020F0502020204030204" pitchFamily="34" charset="0"/>
                <a:cs typeface="Times New Roman" panose="02020603050405020304" pitchFamily="18" charset="0"/>
              </a:rPr>
              <a:t>the brothers and sisters and is a </a:t>
            </a:r>
            <a:r>
              <a:rPr lang="en-AU" sz="3200" b="1" dirty="0">
                <a:latin typeface="Calibri" panose="020F0502020204030204" pitchFamily="34" charset="0"/>
                <a:ea typeface="Calibri" panose="020F0502020204030204" pitchFamily="34" charset="0"/>
                <a:cs typeface="Times New Roman" panose="02020603050405020304" pitchFamily="18" charset="0"/>
              </a:rPr>
              <a:t>sign of the vitality of the fraternities themselves. </a:t>
            </a:r>
            <a:r>
              <a:rPr lang="en-AU" sz="3200" dirty="0">
                <a:latin typeface="Calibri" panose="020F0502020204030204" pitchFamily="34" charset="0"/>
                <a:ea typeface="Calibri" panose="020F0502020204030204" pitchFamily="34" charset="0"/>
                <a:cs typeface="Times New Roman" panose="02020603050405020304" pitchFamily="18" charset="0"/>
              </a:rPr>
              <a:t>The brothers and sisters, convinced of the validity of the Franciscan way of life, should pray that God may give them the grace of the Franciscan vocation to new the members</a:t>
            </a:r>
            <a:r>
              <a:rPr lang="en-AU" sz="3200" dirty="0" smtClean="0">
                <a:latin typeface="Calibri" panose="020F0502020204030204" pitchFamily="34" charset="0"/>
                <a:ea typeface="Calibri" panose="020F0502020204030204" pitchFamily="34" charset="0"/>
                <a:cs typeface="Times New Roman" panose="02020603050405020304" pitchFamily="18" charset="0"/>
              </a:rPr>
              <a:t>.</a:t>
            </a:r>
            <a:endParaRPr lang="en-AU"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801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0720" y="1073188"/>
            <a:ext cx="8455152" cy="2985433"/>
          </a:xfrm>
          <a:prstGeom prst="rect">
            <a:avLst/>
          </a:prstGeom>
        </p:spPr>
        <p:txBody>
          <a:bodyPr wrap="square">
            <a:spAutoFit/>
          </a:bodyPr>
          <a:lstStyle/>
          <a:p>
            <a:r>
              <a:rPr lang="en-AU" sz="4400" b="1" dirty="0" smtClean="0">
                <a:latin typeface="Calibri" panose="020F0502020204030204" pitchFamily="34" charset="0"/>
                <a:ea typeface="Calibri" panose="020F0502020204030204" pitchFamily="34" charset="0"/>
                <a:cs typeface="Times New Roman" panose="02020603050405020304" pitchFamily="18" charset="0"/>
              </a:rPr>
              <a:t>GC 45 </a:t>
            </a:r>
          </a:p>
          <a:p>
            <a:r>
              <a:rPr lang="en-AU" sz="3600" dirty="0" smtClean="0">
                <a:latin typeface="Calibri" panose="020F0502020204030204" pitchFamily="34" charset="0"/>
                <a:ea typeface="Calibri" panose="020F0502020204030204" pitchFamily="34" charset="0"/>
                <a:cs typeface="Times New Roman" panose="02020603050405020304" pitchFamily="18" charset="0"/>
              </a:rPr>
              <a:t>2    Although </a:t>
            </a:r>
            <a:r>
              <a:rPr lang="en-AU" sz="3600" dirty="0">
                <a:latin typeface="Calibri" panose="020F0502020204030204" pitchFamily="34" charset="0"/>
                <a:ea typeface="Calibri" panose="020F0502020204030204" pitchFamily="34" charset="0"/>
                <a:cs typeface="Times New Roman" panose="02020603050405020304" pitchFamily="18" charset="0"/>
              </a:rPr>
              <a:t>nothing can substitute for </a:t>
            </a:r>
            <a:r>
              <a:rPr lang="en-AU" sz="3600" b="1" dirty="0">
                <a:latin typeface="Calibri" panose="020F0502020204030204" pitchFamily="34" charset="0"/>
                <a:ea typeface="Calibri" panose="020F0502020204030204" pitchFamily="34" charset="0"/>
                <a:cs typeface="Times New Roman" panose="02020603050405020304" pitchFamily="18" charset="0"/>
              </a:rPr>
              <a:t>the witness of each member of the fraternity</a:t>
            </a:r>
            <a:r>
              <a:rPr lang="en-AU" sz="3600" dirty="0">
                <a:latin typeface="Calibri" panose="020F0502020204030204" pitchFamily="34" charset="0"/>
                <a:ea typeface="Calibri" panose="020F0502020204030204" pitchFamily="34" charset="0"/>
                <a:cs typeface="Times New Roman" panose="02020603050405020304" pitchFamily="18" charset="0"/>
              </a:rPr>
              <a:t>, </a:t>
            </a:r>
            <a:r>
              <a:rPr lang="en-AU" sz="3600" b="1" dirty="0">
                <a:latin typeface="Calibri" panose="020F0502020204030204" pitchFamily="34" charset="0"/>
                <a:ea typeface="Calibri" panose="020F0502020204030204" pitchFamily="34" charset="0"/>
                <a:cs typeface="Times New Roman" panose="02020603050405020304" pitchFamily="18" charset="0"/>
              </a:rPr>
              <a:t>the councils </a:t>
            </a:r>
            <a:r>
              <a:rPr lang="en-AU"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must</a:t>
            </a:r>
            <a:r>
              <a:rPr lang="en-AU" sz="3600" b="1" dirty="0">
                <a:latin typeface="Calibri" panose="020F0502020204030204" pitchFamily="34" charset="0"/>
                <a:ea typeface="Calibri" panose="020F0502020204030204" pitchFamily="34" charset="0"/>
                <a:cs typeface="Times New Roman" panose="02020603050405020304" pitchFamily="18" charset="0"/>
              </a:rPr>
              <a:t> adopt </a:t>
            </a:r>
            <a:r>
              <a:rPr lang="en-AU" sz="3600" b="1" i="1" dirty="0">
                <a:latin typeface="Calibri" panose="020F0502020204030204" pitchFamily="34" charset="0"/>
                <a:ea typeface="Calibri" panose="020F0502020204030204" pitchFamily="34" charset="0"/>
                <a:cs typeface="Times New Roman" panose="02020603050405020304" pitchFamily="18" charset="0"/>
              </a:rPr>
              <a:t>appropriate means to promote the secular Franciscan vocation</a:t>
            </a:r>
            <a:endParaRPr lang="en-AU" sz="3600" dirty="0"/>
          </a:p>
        </p:txBody>
      </p:sp>
    </p:spTree>
    <p:extLst>
      <p:ext uri="{BB962C8B-B14F-4D97-AF65-F5344CB8AC3E}">
        <p14:creationId xmlns:p14="http://schemas.microsoft.com/office/powerpoint/2010/main" val="248976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264" y="612648"/>
            <a:ext cx="9720072" cy="5262979"/>
          </a:xfrm>
          <a:prstGeom prst="rect">
            <a:avLst/>
          </a:prstGeom>
          <a:noFill/>
        </p:spPr>
        <p:txBody>
          <a:bodyPr wrap="square" rtlCol="0">
            <a:spAutoFit/>
          </a:bodyPr>
          <a:lstStyle/>
          <a:p>
            <a:r>
              <a:rPr lang="en-AU" sz="4400" dirty="0" smtClean="0"/>
              <a:t>In Australia we have</a:t>
            </a:r>
          </a:p>
          <a:p>
            <a:r>
              <a:rPr lang="en-AU" sz="4400" dirty="0" smtClean="0"/>
              <a:t>1    amended our National Statutes to    include an elected Promotions Officer  and a role description</a:t>
            </a:r>
          </a:p>
          <a:p>
            <a:pPr algn="r"/>
            <a:r>
              <a:rPr lang="en-AU" sz="3600" dirty="0" smtClean="0"/>
              <a:t>(currently with Juridical Council)</a:t>
            </a:r>
          </a:p>
          <a:p>
            <a:pPr algn="r"/>
            <a:endParaRPr lang="en-AU" sz="3600" dirty="0" smtClean="0"/>
          </a:p>
          <a:p>
            <a:r>
              <a:rPr lang="en-AU" sz="4400" dirty="0" smtClean="0"/>
              <a:t>2   </a:t>
            </a:r>
            <a:r>
              <a:rPr lang="en-AU" sz="4400" b="1" dirty="0" smtClean="0"/>
              <a:t>ALL</a:t>
            </a:r>
            <a:r>
              <a:rPr lang="en-AU" sz="4400" dirty="0" smtClean="0"/>
              <a:t> Regions and local fraternities have an elected Promotions Officer</a:t>
            </a:r>
          </a:p>
        </p:txBody>
      </p:sp>
    </p:spTree>
    <p:extLst>
      <p:ext uri="{BB962C8B-B14F-4D97-AF65-F5344CB8AC3E}">
        <p14:creationId xmlns:p14="http://schemas.microsoft.com/office/powerpoint/2010/main" val="189233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59" y="282747"/>
            <a:ext cx="9961853" cy="723093"/>
          </a:xfrm>
        </p:spPr>
        <p:txBody>
          <a:bodyPr/>
          <a:lstStyle/>
          <a:p>
            <a:pPr algn="ctr"/>
            <a:r>
              <a:rPr lang="en-AU" dirty="0"/>
              <a:t> </a:t>
            </a:r>
            <a:r>
              <a:rPr lang="en-AU" b="1" dirty="0"/>
              <a:t>Promotion </a:t>
            </a:r>
            <a:r>
              <a:rPr lang="en-AU" b="1" dirty="0" smtClean="0"/>
              <a:t>Days</a:t>
            </a:r>
            <a:endParaRPr lang="en-AU" b="1" dirty="0"/>
          </a:p>
        </p:txBody>
      </p:sp>
      <p:sp>
        <p:nvSpPr>
          <p:cNvPr id="3" name="Content Placeholder 2"/>
          <p:cNvSpPr>
            <a:spLocks noGrp="1"/>
          </p:cNvSpPr>
          <p:nvPr>
            <p:ph idx="1"/>
          </p:nvPr>
        </p:nvSpPr>
        <p:spPr>
          <a:xfrm>
            <a:off x="263611" y="1005840"/>
            <a:ext cx="11691551" cy="4561524"/>
          </a:xfrm>
        </p:spPr>
        <p:txBody>
          <a:bodyPr>
            <a:noAutofit/>
          </a:bodyPr>
          <a:lstStyle/>
          <a:p>
            <a:pPr lvl="0"/>
            <a:r>
              <a:rPr lang="en-AU" sz="3600" dirty="0" smtClean="0"/>
              <a:t>are </a:t>
            </a:r>
            <a:r>
              <a:rPr lang="en-AU" sz="3600" dirty="0"/>
              <a:t>for all the Fraternity</a:t>
            </a:r>
          </a:p>
          <a:p>
            <a:pPr lvl="0"/>
            <a:r>
              <a:rPr lang="en-AU" sz="3600" dirty="0"/>
              <a:t>personal invitations are given and poster invitations are placed in churches.</a:t>
            </a:r>
          </a:p>
          <a:p>
            <a:pPr lvl="0"/>
            <a:r>
              <a:rPr lang="en-AU" sz="3600" dirty="0"/>
              <a:t>it is necessary to create a Franciscan atmosphere</a:t>
            </a:r>
          </a:p>
          <a:p>
            <a:pPr lvl="0"/>
            <a:r>
              <a:rPr lang="en-AU" sz="3600" dirty="0"/>
              <a:t>sharing of our Spirituality</a:t>
            </a:r>
          </a:p>
          <a:p>
            <a:pPr lvl="0"/>
            <a:r>
              <a:rPr lang="en-AU" sz="3600" dirty="0"/>
              <a:t>personal testimonies are given</a:t>
            </a:r>
          </a:p>
          <a:p>
            <a:pPr lvl="0"/>
            <a:r>
              <a:rPr lang="en-AU" sz="3600" dirty="0"/>
              <a:t>we love and minister to each individual</a:t>
            </a:r>
          </a:p>
          <a:p>
            <a:pPr lvl="0"/>
            <a:r>
              <a:rPr lang="en-AU" sz="3600" dirty="0"/>
              <a:t>celebration of our life and charism.</a:t>
            </a:r>
          </a:p>
          <a:p>
            <a:endParaRPr lang="en-AU" sz="3600" dirty="0"/>
          </a:p>
        </p:txBody>
      </p:sp>
    </p:spTree>
    <p:extLst>
      <p:ext uri="{BB962C8B-B14F-4D97-AF65-F5344CB8AC3E}">
        <p14:creationId xmlns:p14="http://schemas.microsoft.com/office/powerpoint/2010/main" val="372517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95528"/>
          </a:xfrm>
        </p:spPr>
        <p:txBody>
          <a:bodyPr/>
          <a:lstStyle/>
          <a:p>
            <a:pPr algn="ctr"/>
            <a:r>
              <a:rPr lang="en-AU" b="1" dirty="0" smtClean="0"/>
              <a:t>Must</a:t>
            </a:r>
            <a:r>
              <a:rPr lang="en-AU" dirty="0" smtClean="0"/>
              <a:t> keep ageing Fraternities alive</a:t>
            </a:r>
            <a:endParaRPr lang="en-AU" dirty="0"/>
          </a:p>
        </p:txBody>
      </p:sp>
      <p:sp>
        <p:nvSpPr>
          <p:cNvPr id="3" name="Content Placeholder 2"/>
          <p:cNvSpPr>
            <a:spLocks noGrp="1"/>
          </p:cNvSpPr>
          <p:nvPr>
            <p:ph idx="1"/>
          </p:nvPr>
        </p:nvSpPr>
        <p:spPr>
          <a:xfrm>
            <a:off x="320287" y="1379381"/>
            <a:ext cx="11510320" cy="4351338"/>
          </a:xfrm>
        </p:spPr>
        <p:txBody>
          <a:bodyPr>
            <a:noAutofit/>
          </a:bodyPr>
          <a:lstStyle/>
          <a:p>
            <a:r>
              <a:rPr lang="en-AU" sz="3600" dirty="0"/>
              <a:t> </a:t>
            </a:r>
            <a:r>
              <a:rPr lang="en-AU" sz="3600" dirty="0" smtClean="0"/>
              <a:t> Requires </a:t>
            </a:r>
            <a:r>
              <a:rPr lang="en-AU" sz="3600" dirty="0"/>
              <a:t>a strong commitment from each member.</a:t>
            </a:r>
          </a:p>
          <a:p>
            <a:pPr marL="571500" indent="-571500"/>
            <a:r>
              <a:rPr lang="en-AU" sz="3600" dirty="0" smtClean="0"/>
              <a:t>See </a:t>
            </a:r>
            <a:r>
              <a:rPr lang="en-AU" sz="3600" dirty="0"/>
              <a:t>the value of the aging members </a:t>
            </a:r>
            <a:r>
              <a:rPr lang="en-AU" sz="3600" dirty="0" smtClean="0"/>
              <a:t>have the experience </a:t>
            </a:r>
            <a:r>
              <a:rPr lang="en-AU" sz="3600" dirty="0"/>
              <a:t>of life.</a:t>
            </a:r>
          </a:p>
          <a:p>
            <a:r>
              <a:rPr lang="en-AU" sz="3600" dirty="0" smtClean="0"/>
              <a:t>  Encourage </a:t>
            </a:r>
            <a:r>
              <a:rPr lang="en-AU" sz="3600" dirty="0"/>
              <a:t>diversity by having fraternities with different cultural </a:t>
            </a:r>
            <a:r>
              <a:rPr lang="en-AU" sz="3600" dirty="0" smtClean="0"/>
              <a:t>backgrounds </a:t>
            </a:r>
            <a:r>
              <a:rPr lang="en-AU" sz="3200" dirty="0" err="1" smtClean="0"/>
              <a:t>eg</a:t>
            </a:r>
            <a:r>
              <a:rPr lang="en-AU" sz="3200" dirty="0" smtClean="0"/>
              <a:t> Italian, </a:t>
            </a:r>
            <a:r>
              <a:rPr lang="en-AU" sz="3200" dirty="0" err="1" smtClean="0"/>
              <a:t>Croation</a:t>
            </a:r>
            <a:r>
              <a:rPr lang="en-AU" sz="3200" dirty="0" smtClean="0"/>
              <a:t>, Korean</a:t>
            </a:r>
            <a:endParaRPr lang="en-AU" sz="3200" dirty="0"/>
          </a:p>
          <a:p>
            <a:pPr lvl="0"/>
            <a:r>
              <a:rPr lang="en-AU" sz="3600" dirty="0" smtClean="0"/>
              <a:t> Nurture </a:t>
            </a:r>
            <a:r>
              <a:rPr lang="en-AU" sz="3600" dirty="0"/>
              <a:t>and encourage enquirers.</a:t>
            </a:r>
          </a:p>
          <a:p>
            <a:pPr marL="45720" indent="0">
              <a:buNone/>
            </a:pPr>
            <a:endParaRPr lang="en-AU" sz="3600" dirty="0"/>
          </a:p>
        </p:txBody>
      </p:sp>
      <p:sp>
        <p:nvSpPr>
          <p:cNvPr id="4" name="Rectangle 3"/>
          <p:cNvSpPr/>
          <p:nvPr/>
        </p:nvSpPr>
        <p:spPr>
          <a:xfrm>
            <a:off x="4356145" y="3285523"/>
            <a:ext cx="247184" cy="369332"/>
          </a:xfrm>
          <a:prstGeom prst="rect">
            <a:avLst/>
          </a:prstGeom>
        </p:spPr>
        <p:txBody>
          <a:bodyPr wrap="none">
            <a:spAutoFit/>
          </a:bodyPr>
          <a:lstStyle/>
          <a:p>
            <a:r>
              <a:rPr lang="en-AU" dirty="0"/>
              <a:t>;</a:t>
            </a:r>
          </a:p>
        </p:txBody>
      </p:sp>
    </p:spTree>
    <p:extLst>
      <p:ext uri="{BB962C8B-B14F-4D97-AF65-F5344CB8AC3E}">
        <p14:creationId xmlns:p14="http://schemas.microsoft.com/office/powerpoint/2010/main" val="388441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40" y="0"/>
            <a:ext cx="11574162" cy="1325563"/>
          </a:xfrm>
        </p:spPr>
        <p:txBody>
          <a:bodyPr>
            <a:normAutofit/>
          </a:bodyPr>
          <a:lstStyle/>
          <a:p>
            <a:r>
              <a:rPr lang="en-AU" sz="7200" dirty="0"/>
              <a:t>          </a:t>
            </a:r>
            <a:r>
              <a:rPr lang="en-AU" sz="6000" b="1" dirty="0" smtClean="0"/>
              <a:t>Goals </a:t>
            </a:r>
            <a:r>
              <a:rPr lang="en-AU" sz="6000" b="1" dirty="0"/>
              <a:t>need to </a:t>
            </a:r>
            <a:r>
              <a:rPr lang="en-AU" sz="6000" b="1" dirty="0" smtClean="0"/>
              <a:t>be:</a:t>
            </a:r>
            <a:endParaRPr lang="en-AU" sz="6000" b="1" dirty="0"/>
          </a:p>
        </p:txBody>
      </p:sp>
      <p:sp>
        <p:nvSpPr>
          <p:cNvPr id="3" name="Content Placeholder 2"/>
          <p:cNvSpPr>
            <a:spLocks noGrp="1"/>
          </p:cNvSpPr>
          <p:nvPr>
            <p:ph idx="1"/>
          </p:nvPr>
        </p:nvSpPr>
        <p:spPr>
          <a:xfrm>
            <a:off x="385118" y="1395663"/>
            <a:ext cx="11716266" cy="4325087"/>
          </a:xfrm>
        </p:spPr>
        <p:txBody>
          <a:bodyPr>
            <a:noAutofit/>
          </a:bodyPr>
          <a:lstStyle/>
          <a:p>
            <a:pPr>
              <a:buFont typeface="Wingdings" panose="05000000000000000000" pitchFamily="2" charset="2"/>
              <a:buChar char="Ø"/>
            </a:pPr>
            <a:r>
              <a:rPr lang="en-AU" sz="4400" dirty="0"/>
              <a:t> </a:t>
            </a:r>
            <a:r>
              <a:rPr lang="en-AU" sz="4000" dirty="0"/>
              <a:t>B</a:t>
            </a:r>
            <a:r>
              <a:rPr lang="en-AU" sz="4000" dirty="0" smtClean="0"/>
              <a:t>ring </a:t>
            </a:r>
            <a:r>
              <a:rPr lang="en-AU" sz="4000" dirty="0"/>
              <a:t>awareness of the OFS and it role in the </a:t>
            </a:r>
            <a:r>
              <a:rPr lang="en-AU" sz="4000" dirty="0" smtClean="0"/>
              <a:t>  Church </a:t>
            </a:r>
            <a:r>
              <a:rPr lang="en-AU" sz="4000" dirty="0"/>
              <a:t>to the world</a:t>
            </a:r>
          </a:p>
          <a:p>
            <a:pPr lvl="0">
              <a:buFont typeface="Wingdings" panose="05000000000000000000" pitchFamily="2" charset="2"/>
              <a:buChar char="Ø"/>
            </a:pPr>
            <a:r>
              <a:rPr lang="en-AU" sz="4000" dirty="0"/>
              <a:t> P</a:t>
            </a:r>
            <a:r>
              <a:rPr lang="en-AU" sz="4000" dirty="0" smtClean="0"/>
              <a:t>romote </a:t>
            </a:r>
            <a:r>
              <a:rPr lang="en-AU" sz="4000" dirty="0"/>
              <a:t>any inspirational role models we have in our </a:t>
            </a:r>
            <a:r>
              <a:rPr lang="en-AU" sz="4000" dirty="0" smtClean="0"/>
              <a:t>Fraternities</a:t>
            </a:r>
          </a:p>
          <a:p>
            <a:pPr lvl="0">
              <a:buFont typeface="Wingdings" panose="05000000000000000000" pitchFamily="2" charset="2"/>
              <a:buChar char="Ø"/>
            </a:pPr>
            <a:r>
              <a:rPr lang="en-AU" sz="4000" dirty="0" smtClean="0"/>
              <a:t> Reach </a:t>
            </a:r>
            <a:r>
              <a:rPr lang="en-AU" sz="4000" dirty="0"/>
              <a:t>out to those within our Church who may have a vocation to the Secular Franciscan Order</a:t>
            </a:r>
            <a:r>
              <a:rPr lang="en-AU" sz="4000" dirty="0" smtClean="0"/>
              <a:t>.</a:t>
            </a:r>
          </a:p>
          <a:p>
            <a:pPr lvl="0">
              <a:buFont typeface="Wingdings" panose="05000000000000000000" pitchFamily="2" charset="2"/>
              <a:buChar char="Ø"/>
            </a:pPr>
            <a:r>
              <a:rPr lang="en-AU" sz="4000" dirty="0"/>
              <a:t> </a:t>
            </a:r>
            <a:r>
              <a:rPr lang="en-AU" sz="4000" dirty="0" smtClean="0"/>
              <a:t> Encourage younger people to be involved</a:t>
            </a:r>
          </a:p>
          <a:p>
            <a:pPr marL="0" indent="0">
              <a:buNone/>
            </a:pPr>
            <a:endParaRPr lang="en-AU" sz="4400" dirty="0"/>
          </a:p>
        </p:txBody>
      </p:sp>
    </p:spTree>
    <p:extLst>
      <p:ext uri="{BB962C8B-B14F-4D97-AF65-F5344CB8AC3E}">
        <p14:creationId xmlns:p14="http://schemas.microsoft.com/office/powerpoint/2010/main" val="324360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648" y="694944"/>
            <a:ext cx="11292840" cy="9941183"/>
          </a:xfrm>
          <a:prstGeom prst="rect">
            <a:avLst/>
          </a:prstGeom>
          <a:noFill/>
        </p:spPr>
        <p:txBody>
          <a:bodyPr wrap="square" rtlCol="0">
            <a:spAutoFit/>
          </a:bodyPr>
          <a:lstStyle/>
          <a:p>
            <a:r>
              <a:rPr lang="en-AU" sz="4400" b="1" dirty="0" smtClean="0"/>
              <a:t>Strategies for achieving these goals</a:t>
            </a:r>
          </a:p>
          <a:p>
            <a:endParaRPr lang="en-AU" sz="4400" b="1" dirty="0"/>
          </a:p>
          <a:p>
            <a:pPr marL="742950" indent="-742950">
              <a:buAutoNum type="arabicPlain"/>
            </a:pPr>
            <a:r>
              <a:rPr lang="en-AU" sz="4400" dirty="0" smtClean="0"/>
              <a:t>Internet and Social Media</a:t>
            </a:r>
          </a:p>
          <a:p>
            <a:pPr marL="571500" indent="-571500">
              <a:buFont typeface="Arial" panose="020B0604020202020204" pitchFamily="34" charset="0"/>
              <a:buChar char="•"/>
            </a:pPr>
            <a:r>
              <a:rPr lang="en-AU" sz="4400" dirty="0" smtClean="0"/>
              <a:t>Website </a:t>
            </a:r>
            <a:r>
              <a:rPr lang="en-AU" sz="4400" dirty="0" smtClean="0">
                <a:hlinkClick r:id="rId2"/>
              </a:rPr>
              <a:t>www.ofsaustralia.org.au</a:t>
            </a:r>
            <a:r>
              <a:rPr lang="en-AU" sz="4400" dirty="0" smtClean="0"/>
              <a:t> includes</a:t>
            </a:r>
          </a:p>
          <a:p>
            <a:r>
              <a:rPr lang="en-AU" sz="4400" dirty="0"/>
              <a:t>	</a:t>
            </a:r>
            <a:r>
              <a:rPr lang="en-AU" sz="4400" dirty="0" smtClean="0"/>
              <a:t>- contact us details (</a:t>
            </a:r>
            <a:r>
              <a:rPr lang="en-AU" sz="2400" dirty="0"/>
              <a:t>Most of inquiries </a:t>
            </a:r>
            <a:r>
              <a:rPr lang="en-AU" sz="2400" dirty="0" smtClean="0"/>
              <a:t>			through </a:t>
            </a:r>
            <a:r>
              <a:rPr lang="en-AU" sz="2400" dirty="0"/>
              <a:t>‘contact us’ are seeking more </a:t>
            </a:r>
            <a:r>
              <a:rPr lang="en-AU" sz="2400" dirty="0" smtClean="0"/>
              <a:t>information </a:t>
            </a:r>
            <a:r>
              <a:rPr lang="en-AU" sz="2400" dirty="0"/>
              <a:t>about </a:t>
            </a:r>
            <a:r>
              <a:rPr lang="en-AU" sz="2400" dirty="0" smtClean="0"/>
              <a:t>order)</a:t>
            </a:r>
            <a:endParaRPr lang="en-AU" sz="2400" dirty="0"/>
          </a:p>
          <a:p>
            <a:r>
              <a:rPr lang="en-AU" sz="4400" dirty="0"/>
              <a:t>	</a:t>
            </a:r>
            <a:r>
              <a:rPr lang="en-AU" sz="4400" dirty="0" smtClean="0"/>
              <a:t>-  vocational information</a:t>
            </a:r>
          </a:p>
          <a:p>
            <a:r>
              <a:rPr lang="en-AU" sz="4400" dirty="0"/>
              <a:t> </a:t>
            </a:r>
            <a:r>
              <a:rPr lang="en-AU" sz="4400" dirty="0" smtClean="0"/>
              <a:t>      - resources for children</a:t>
            </a:r>
          </a:p>
          <a:p>
            <a:pPr marL="571500" indent="-571500">
              <a:buFont typeface="Arial" panose="020B0604020202020204" pitchFamily="34" charset="0"/>
              <a:buChar char="•"/>
            </a:pPr>
            <a:r>
              <a:rPr lang="en-AU" sz="4400" dirty="0"/>
              <a:t>Facebook page </a:t>
            </a:r>
          </a:p>
          <a:p>
            <a:pPr marL="571500" indent="-571500">
              <a:buFont typeface="Arial" panose="020B0604020202020204" pitchFamily="34" charset="0"/>
              <a:buChar char="•"/>
            </a:pPr>
            <a:endParaRPr lang="en-AU" sz="4400" dirty="0" smtClean="0"/>
          </a:p>
          <a:p>
            <a:pPr marL="571500" indent="-571500">
              <a:buFont typeface="Arial" panose="020B0604020202020204" pitchFamily="34" charset="0"/>
              <a:buChar char="•"/>
            </a:pPr>
            <a:endParaRPr lang="en-AU" sz="4400" dirty="0" smtClean="0"/>
          </a:p>
          <a:p>
            <a:endParaRPr lang="en-AU" sz="4400" dirty="0" smtClean="0"/>
          </a:p>
          <a:p>
            <a:endParaRPr lang="en-AU" sz="4400" dirty="0" smtClean="0"/>
          </a:p>
          <a:p>
            <a:r>
              <a:rPr lang="en-AU" sz="4400" dirty="0"/>
              <a:t> </a:t>
            </a:r>
            <a:r>
              <a:rPr lang="en-AU" sz="4400" dirty="0" smtClean="0"/>
              <a:t>     </a:t>
            </a:r>
          </a:p>
          <a:p>
            <a:endParaRPr lang="en-AU"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683" y="5232459"/>
            <a:ext cx="2421255" cy="1365718"/>
          </a:xfrm>
          <a:prstGeom prst="rect">
            <a:avLst/>
          </a:prstGeom>
        </p:spPr>
      </p:pic>
    </p:spTree>
    <p:extLst>
      <p:ext uri="{BB962C8B-B14F-4D97-AF65-F5344CB8AC3E}">
        <p14:creationId xmlns:p14="http://schemas.microsoft.com/office/powerpoint/2010/main" val="346962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7240" y="1523257"/>
            <a:ext cx="9893808" cy="5109091"/>
          </a:xfrm>
          <a:prstGeom prst="rect">
            <a:avLst/>
          </a:prstGeom>
          <a:noFill/>
        </p:spPr>
        <p:txBody>
          <a:bodyPr wrap="square" rtlCol="0">
            <a:spAutoFit/>
          </a:bodyPr>
          <a:lstStyle/>
          <a:p>
            <a:r>
              <a:rPr lang="en-AU" sz="4400" b="1" dirty="0" smtClean="0"/>
              <a:t>2  Other strategies </a:t>
            </a:r>
            <a:r>
              <a:rPr lang="en-AU" sz="4400" dirty="0" smtClean="0"/>
              <a:t>to be explored:</a:t>
            </a:r>
          </a:p>
          <a:p>
            <a:pPr marL="571500" indent="-571500">
              <a:buFont typeface="Arial" panose="020B0604020202020204" pitchFamily="34" charset="0"/>
              <a:buChar char="•"/>
            </a:pPr>
            <a:r>
              <a:rPr lang="en-AU" sz="4400" dirty="0"/>
              <a:t> </a:t>
            </a:r>
            <a:r>
              <a:rPr lang="en-AU" sz="4400" dirty="0" smtClean="0"/>
              <a:t>You tube, twitter </a:t>
            </a:r>
            <a:r>
              <a:rPr lang="en-AU" sz="4400" dirty="0" err="1" smtClean="0"/>
              <a:t>etc</a:t>
            </a:r>
            <a:endParaRPr lang="en-AU" sz="4400" dirty="0"/>
          </a:p>
          <a:p>
            <a:pPr marL="571500" indent="-571500">
              <a:buFont typeface="Arial" panose="020B0604020202020204" pitchFamily="34" charset="0"/>
              <a:buChar char="•"/>
            </a:pPr>
            <a:r>
              <a:rPr lang="en-AU" sz="4400" dirty="0" smtClean="0"/>
              <a:t>Local Catholic media</a:t>
            </a:r>
          </a:p>
          <a:p>
            <a:r>
              <a:rPr lang="en-AU" sz="4400" dirty="0"/>
              <a:t> </a:t>
            </a:r>
            <a:r>
              <a:rPr lang="en-AU" sz="4400" dirty="0" smtClean="0"/>
              <a:t>    - diocesan newspapers, parish    	newsletters </a:t>
            </a:r>
            <a:r>
              <a:rPr lang="en-AU" sz="4400" dirty="0" err="1" smtClean="0"/>
              <a:t>etc</a:t>
            </a:r>
            <a:endParaRPr lang="en-AU" sz="4400" dirty="0" smtClean="0"/>
          </a:p>
          <a:p>
            <a:pPr marL="571500" indent="-571500">
              <a:buFont typeface="Arial" panose="020B0604020202020204" pitchFamily="34" charset="0"/>
              <a:buChar char="•"/>
            </a:pPr>
            <a:r>
              <a:rPr lang="en-AU" sz="4400" dirty="0" smtClean="0"/>
              <a:t>Working with Franciscan friars</a:t>
            </a:r>
          </a:p>
          <a:p>
            <a:endParaRPr lang="en-AU" sz="4400" dirty="0" smtClean="0"/>
          </a:p>
          <a:p>
            <a:r>
              <a:rPr lang="en-AU" dirty="0" smtClean="0"/>
              <a:t> </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7040" y="2113005"/>
            <a:ext cx="1544008" cy="3290766"/>
          </a:xfrm>
          <a:prstGeom prst="rect">
            <a:avLst/>
          </a:prstGeom>
        </p:spPr>
      </p:pic>
    </p:spTree>
    <p:extLst>
      <p:ext uri="{BB962C8B-B14F-4D97-AF65-F5344CB8AC3E}">
        <p14:creationId xmlns:p14="http://schemas.microsoft.com/office/powerpoint/2010/main" val="63818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6696" y="804672"/>
            <a:ext cx="10680192" cy="7171194"/>
          </a:xfrm>
          <a:prstGeom prst="rect">
            <a:avLst/>
          </a:prstGeom>
          <a:noFill/>
        </p:spPr>
        <p:txBody>
          <a:bodyPr wrap="square" rtlCol="0">
            <a:spAutoFit/>
          </a:bodyPr>
          <a:lstStyle/>
          <a:p>
            <a:pPr marL="742950" indent="-742950">
              <a:buAutoNum type="arabicPlain" startAt="3"/>
            </a:pPr>
            <a:r>
              <a:rPr lang="en-AU" sz="4400" b="1" dirty="0" smtClean="0"/>
              <a:t>Promotional </a:t>
            </a:r>
            <a:r>
              <a:rPr lang="en-AU" sz="4400" b="1" dirty="0"/>
              <a:t>materials </a:t>
            </a:r>
            <a:r>
              <a:rPr lang="en-AU" sz="4400" b="1" dirty="0" smtClean="0"/>
              <a:t>including</a:t>
            </a:r>
          </a:p>
          <a:p>
            <a:r>
              <a:rPr lang="en-AU" sz="4400" dirty="0" smtClean="0"/>
              <a:t>      windcheaters</a:t>
            </a:r>
            <a:r>
              <a:rPr lang="en-AU" sz="4400" dirty="0"/>
              <a:t>, </a:t>
            </a:r>
            <a:r>
              <a:rPr lang="en-AU" sz="4400" dirty="0" err="1"/>
              <a:t>Tshirts</a:t>
            </a:r>
            <a:r>
              <a:rPr lang="en-AU" sz="4400" dirty="0"/>
              <a:t>, hats with OFS 	logo or “Franciscan” phrase, slogan </a:t>
            </a:r>
            <a:endParaRPr lang="en-AU" sz="4400" dirty="0" smtClean="0"/>
          </a:p>
          <a:p>
            <a:endParaRPr lang="en-AU" sz="3200" dirty="0"/>
          </a:p>
          <a:p>
            <a:r>
              <a:rPr lang="en-AU" sz="4400" dirty="0" smtClean="0"/>
              <a:t>      Promotional resource materials to use        at presentations – brochures, </a:t>
            </a:r>
            <a:r>
              <a:rPr lang="en-AU" sz="4400" dirty="0" err="1" smtClean="0"/>
              <a:t>powerpoints</a:t>
            </a:r>
            <a:r>
              <a:rPr lang="en-AU" sz="4400" dirty="0" smtClean="0"/>
              <a:t>,</a:t>
            </a:r>
          </a:p>
          <a:p>
            <a:endParaRPr lang="en-AU" sz="3200" dirty="0"/>
          </a:p>
          <a:p>
            <a:r>
              <a:rPr lang="en-AU" sz="4400" dirty="0" smtClean="0"/>
              <a:t>  	Resources for children – cartoons, 	stories, colouring in pictures </a:t>
            </a:r>
            <a:r>
              <a:rPr lang="en-AU" sz="4400" dirty="0" err="1" smtClean="0"/>
              <a:t>etc</a:t>
            </a:r>
            <a:endParaRPr lang="en-AU" sz="4400" dirty="0" smtClean="0"/>
          </a:p>
          <a:p>
            <a:endParaRPr lang="en-AU" sz="4400" dirty="0" smtClean="0"/>
          </a:p>
          <a:p>
            <a:pPr marL="571500" indent="-571500">
              <a:buFont typeface="Arial" panose="020B0604020202020204" pitchFamily="34" charset="0"/>
              <a:buChar char="•"/>
            </a:pPr>
            <a:endParaRPr lang="en-AU"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80064" y="1775500"/>
            <a:ext cx="420720" cy="526243"/>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43440" y="3563381"/>
            <a:ext cx="420720" cy="526243"/>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80064" y="5407703"/>
            <a:ext cx="420720" cy="526243"/>
          </a:xfrm>
          <a:prstGeom prst="rect">
            <a:avLst/>
          </a:prstGeom>
        </p:spPr>
      </p:pic>
    </p:spTree>
    <p:extLst>
      <p:ext uri="{BB962C8B-B14F-4D97-AF65-F5344CB8AC3E}">
        <p14:creationId xmlns:p14="http://schemas.microsoft.com/office/powerpoint/2010/main" val="345841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804672"/>
            <a:ext cx="10680192" cy="5201424"/>
          </a:xfrm>
          <a:prstGeom prst="rect">
            <a:avLst/>
          </a:prstGeom>
          <a:noFill/>
        </p:spPr>
        <p:txBody>
          <a:bodyPr wrap="square" rtlCol="0">
            <a:spAutoFit/>
          </a:bodyPr>
          <a:lstStyle/>
          <a:p>
            <a:pPr algn="ctr"/>
            <a:r>
              <a:rPr lang="en-AU" sz="4400" dirty="0" smtClean="0"/>
              <a:t>LOCAL FRATERNITES</a:t>
            </a:r>
          </a:p>
          <a:p>
            <a:pPr marL="571500" indent="-571500">
              <a:buFont typeface="Wingdings" panose="05000000000000000000" pitchFamily="2" charset="2"/>
              <a:buChar char="Ø"/>
            </a:pPr>
            <a:r>
              <a:rPr lang="en-AU" sz="3600" dirty="0" smtClean="0"/>
              <a:t>Places of </a:t>
            </a:r>
          </a:p>
          <a:p>
            <a:pPr marL="1028700" lvl="1" indent="-571500">
              <a:buFont typeface="Arial" panose="020B0604020202020204" pitchFamily="34" charset="0"/>
              <a:buChar char="•"/>
            </a:pPr>
            <a:r>
              <a:rPr lang="en-AU" sz="3600" dirty="0" smtClean="0"/>
              <a:t>prayer and communion</a:t>
            </a:r>
          </a:p>
          <a:p>
            <a:pPr marL="1028700" lvl="1" indent="-571500">
              <a:buFont typeface="Arial" panose="020B0604020202020204" pitchFamily="34" charset="0"/>
              <a:buChar char="•"/>
            </a:pPr>
            <a:r>
              <a:rPr lang="en-AU" sz="3600" dirty="0" smtClean="0"/>
              <a:t>friendship </a:t>
            </a:r>
          </a:p>
          <a:p>
            <a:pPr marL="1028700" lvl="1" indent="-571500">
              <a:buFont typeface="Arial" panose="020B0604020202020204" pitchFamily="34" charset="0"/>
              <a:buChar char="•"/>
            </a:pPr>
            <a:r>
              <a:rPr lang="en-AU" sz="3600" dirty="0" smtClean="0"/>
              <a:t>vibrant fraternity</a:t>
            </a:r>
          </a:p>
          <a:p>
            <a:pPr marL="571500" indent="-571500">
              <a:buFont typeface="Wingdings" panose="05000000000000000000" pitchFamily="2" charset="2"/>
              <a:buChar char="Ø"/>
            </a:pPr>
            <a:r>
              <a:rPr lang="en-AU" sz="3600" dirty="0" smtClean="0"/>
              <a:t>Meetings </a:t>
            </a:r>
          </a:p>
          <a:p>
            <a:pPr marL="571500" indent="-571500">
              <a:buFont typeface="Arial" panose="020B0604020202020204" pitchFamily="34" charset="0"/>
              <a:buChar char="•"/>
            </a:pPr>
            <a:r>
              <a:rPr lang="en-AU" sz="3600" dirty="0" smtClean="0"/>
              <a:t>glow with fraternal spirit of St Francis</a:t>
            </a:r>
          </a:p>
          <a:p>
            <a:pPr marL="571500" indent="-571500">
              <a:buFont typeface="Arial" panose="020B0604020202020204" pitchFamily="34" charset="0"/>
              <a:buChar char="•"/>
            </a:pPr>
            <a:r>
              <a:rPr lang="en-AU" sz="3600" dirty="0"/>
              <a:t>c</a:t>
            </a:r>
            <a:r>
              <a:rPr lang="en-AU" sz="3600" dirty="0" smtClean="0"/>
              <a:t>ome alive with the grace of the Gospel</a:t>
            </a:r>
          </a:p>
          <a:p>
            <a:pPr marL="571500" indent="-571500">
              <a:buFont typeface="Wingdings" panose="05000000000000000000" pitchFamily="2" charset="2"/>
              <a:buChar char="Ø"/>
            </a:pPr>
            <a:endParaRPr lang="en-AU" sz="3600" dirty="0"/>
          </a:p>
        </p:txBody>
      </p:sp>
      <p:pic>
        <p:nvPicPr>
          <p:cNvPr id="4" name="Picture 3" descr="C:\Users\Peggie\AppData\Local\Microsoft\Windows\Temporary Internet Files\Content.IE5\E5J2UICW\images_q=tbn_ANd9GcRThLCvLyFeJg9KXG8zSbyqo4kvjBVNm4YmnU7B_zoKqPHlONjxqA[1].jpg"/>
          <p:cNvPicPr/>
          <p:nvPr/>
        </p:nvPicPr>
        <p:blipFill>
          <a:blip r:embed="rId2" cstate="print"/>
          <a:srcRect/>
          <a:stretch>
            <a:fillRect/>
          </a:stretch>
        </p:blipFill>
        <p:spPr bwMode="auto">
          <a:xfrm>
            <a:off x="7581329" y="1847342"/>
            <a:ext cx="2879725" cy="2303780"/>
          </a:xfrm>
          <a:prstGeom prst="rect">
            <a:avLst/>
          </a:prstGeom>
          <a:noFill/>
        </p:spPr>
      </p:pic>
    </p:spTree>
    <p:extLst>
      <p:ext uri="{BB962C8B-B14F-4D97-AF65-F5344CB8AC3E}">
        <p14:creationId xmlns:p14="http://schemas.microsoft.com/office/powerpoint/2010/main" val="186222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4534" y="743964"/>
            <a:ext cx="7958752" cy="5471642"/>
          </a:xfrm>
          <a:prstGeom prst="rect">
            <a:avLst/>
          </a:prstGeom>
        </p:spPr>
      </p:pic>
    </p:spTree>
    <p:extLst>
      <p:ext uri="{BB962C8B-B14F-4D97-AF65-F5344CB8AC3E}">
        <p14:creationId xmlns:p14="http://schemas.microsoft.com/office/powerpoint/2010/main" val="115498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632" y="114401"/>
            <a:ext cx="9753600" cy="4985980"/>
          </a:xfrm>
          <a:prstGeom prst="rect">
            <a:avLst/>
          </a:prstGeom>
        </p:spPr>
        <p:txBody>
          <a:bodyPr wrap="square">
            <a:spAutoFit/>
          </a:bodyPr>
          <a:lstStyle/>
          <a:p>
            <a:pPr algn="ctr"/>
            <a:r>
              <a:rPr lang="en-AU" sz="4400" b="1" dirty="0"/>
              <a:t>Jesus is the core of Franciscan spirituality</a:t>
            </a:r>
          </a:p>
          <a:p>
            <a:pPr algn="ctr"/>
            <a:endParaRPr lang="en-AU" sz="1400" b="1" dirty="0"/>
          </a:p>
          <a:p>
            <a:pPr marL="457200" indent="-457200">
              <a:buFont typeface="Arial" panose="020B0604020202020204" pitchFamily="34" charset="0"/>
              <a:buChar char="•"/>
            </a:pPr>
            <a:r>
              <a:rPr lang="en-AU" sz="3600" dirty="0"/>
              <a:t>Living the Gospel</a:t>
            </a:r>
          </a:p>
          <a:p>
            <a:pPr marL="457200" indent="-457200">
              <a:buFont typeface="Arial" panose="020B0604020202020204" pitchFamily="34" charset="0"/>
              <a:buChar char="•"/>
            </a:pPr>
            <a:r>
              <a:rPr lang="en-AU" sz="3600" dirty="0"/>
              <a:t>Sharing</a:t>
            </a:r>
          </a:p>
          <a:p>
            <a:pPr marL="457200" indent="-457200">
              <a:buFont typeface="Arial" panose="020B0604020202020204" pitchFamily="34" charset="0"/>
              <a:buChar char="•"/>
            </a:pPr>
            <a:r>
              <a:rPr lang="en-AU" sz="3600" dirty="0"/>
              <a:t>Fraternity life</a:t>
            </a:r>
          </a:p>
          <a:p>
            <a:pPr marL="457200" indent="-457200">
              <a:buFont typeface="Arial" panose="020B0604020202020204" pitchFamily="34" charset="0"/>
              <a:buChar char="•"/>
            </a:pPr>
            <a:r>
              <a:rPr lang="en-AU" sz="3600" dirty="0"/>
              <a:t>Ongoing formation</a:t>
            </a:r>
          </a:p>
          <a:p>
            <a:pPr marL="457200" indent="-457200">
              <a:buFont typeface="Arial" panose="020B0604020202020204" pitchFamily="34" charset="0"/>
              <a:buChar char="•"/>
            </a:pPr>
            <a:r>
              <a:rPr lang="en-AU" sz="3600" dirty="0"/>
              <a:t>Deep personal relationship with Jesus and his Blessed Mother</a:t>
            </a:r>
          </a:p>
        </p:txBody>
      </p:sp>
      <p:pic>
        <p:nvPicPr>
          <p:cNvPr id="3" name="Picture 2" descr="C:\Users\Maria\Pictures\Assisi14\DSCN416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5629" y="1645920"/>
            <a:ext cx="3335147" cy="2276538"/>
          </a:xfrm>
          <a:prstGeom prst="rect">
            <a:avLst/>
          </a:prstGeom>
          <a:noFill/>
          <a:ln>
            <a:noFill/>
          </a:ln>
        </p:spPr>
      </p:pic>
    </p:spTree>
    <p:extLst>
      <p:ext uri="{BB962C8B-B14F-4D97-AF65-F5344CB8AC3E}">
        <p14:creationId xmlns:p14="http://schemas.microsoft.com/office/powerpoint/2010/main" val="230310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 y="795528"/>
            <a:ext cx="11320272" cy="4062651"/>
          </a:xfrm>
          <a:prstGeom prst="rect">
            <a:avLst/>
          </a:prstGeom>
          <a:noFill/>
        </p:spPr>
        <p:txBody>
          <a:bodyPr wrap="square" rtlCol="0">
            <a:spAutoFit/>
          </a:bodyPr>
          <a:lstStyle/>
          <a:p>
            <a:r>
              <a:rPr lang="en-AU" sz="4000" dirty="0" smtClean="0"/>
              <a:t>Local Fraternity is the </a:t>
            </a:r>
            <a:r>
              <a:rPr lang="en-AU" sz="4000" b="1" dirty="0" smtClean="0"/>
              <a:t>cornerstone</a:t>
            </a:r>
            <a:r>
              <a:rPr lang="en-AU" sz="4000" dirty="0" smtClean="0"/>
              <a:t> of the Secular Franciscan Order</a:t>
            </a:r>
          </a:p>
          <a:p>
            <a:endParaRPr lang="en-AU" sz="4000" dirty="0" smtClean="0"/>
          </a:p>
          <a:p>
            <a:r>
              <a:rPr lang="en-AU" sz="4000" b="1" dirty="0" smtClean="0"/>
              <a:t>Core</a:t>
            </a:r>
            <a:r>
              <a:rPr lang="en-AU" sz="4000" dirty="0" smtClean="0"/>
              <a:t> of our charism</a:t>
            </a:r>
          </a:p>
          <a:p>
            <a:pPr marL="571500" indent="-571500">
              <a:buFont typeface="Wingdings" panose="05000000000000000000" pitchFamily="2" charset="2"/>
              <a:buChar char="ü"/>
            </a:pPr>
            <a:r>
              <a:rPr lang="en-AU" sz="4000" dirty="0" smtClean="0"/>
              <a:t>Friendship/fraternity</a:t>
            </a:r>
          </a:p>
          <a:p>
            <a:pPr marL="571500" indent="-571500">
              <a:buFont typeface="Wingdings" panose="05000000000000000000" pitchFamily="2" charset="2"/>
              <a:buChar char="ü"/>
            </a:pPr>
            <a:r>
              <a:rPr lang="en-AU" sz="4000" dirty="0" smtClean="0"/>
              <a:t>Prayer/contemplation</a:t>
            </a:r>
          </a:p>
          <a:p>
            <a:endParaRPr lang="en-AU" dirty="0"/>
          </a:p>
        </p:txBody>
      </p:sp>
      <p:pic>
        <p:nvPicPr>
          <p:cNvPr id="4" name="Picture 3" descr="C:\Users\Peggie\AppData\Local\Microsoft\Windows\Temporary Internet Files\Content.IE5\E5J2UICW\images_q=tbn_ANd9GcRThLCvLyFeJg9KXG8zSbyqo4kvjBVNm4YmnU7B_zoKqPHlONjxqA[1].jpg"/>
          <p:cNvPicPr/>
          <p:nvPr/>
        </p:nvPicPr>
        <p:blipFill>
          <a:blip r:embed="rId2" cstate="print"/>
          <a:srcRect/>
          <a:stretch>
            <a:fillRect/>
          </a:stretch>
        </p:blipFill>
        <p:spPr bwMode="auto">
          <a:xfrm>
            <a:off x="7179881" y="2194814"/>
            <a:ext cx="2879725" cy="2303780"/>
          </a:xfrm>
          <a:prstGeom prst="rect">
            <a:avLst/>
          </a:prstGeom>
          <a:noFill/>
        </p:spPr>
      </p:pic>
    </p:spTree>
    <p:extLst>
      <p:ext uri="{BB962C8B-B14F-4D97-AF65-F5344CB8AC3E}">
        <p14:creationId xmlns:p14="http://schemas.microsoft.com/office/powerpoint/2010/main" val="121555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215" y="1016024"/>
            <a:ext cx="8602441" cy="5084657"/>
          </a:xfrm>
          <a:prstGeom prst="rect">
            <a:avLst/>
          </a:prstGeom>
        </p:spPr>
      </p:pic>
      <p:sp>
        <p:nvSpPr>
          <p:cNvPr id="3" name="TextBox 2"/>
          <p:cNvSpPr txBox="1"/>
          <p:nvPr/>
        </p:nvSpPr>
        <p:spPr>
          <a:xfrm>
            <a:off x="1517904" y="1463040"/>
            <a:ext cx="7973568" cy="769441"/>
          </a:xfrm>
          <a:prstGeom prst="rect">
            <a:avLst/>
          </a:prstGeom>
          <a:noFill/>
        </p:spPr>
        <p:txBody>
          <a:bodyPr wrap="square" rtlCol="0">
            <a:spAutoFit/>
          </a:bodyPr>
          <a:lstStyle/>
          <a:p>
            <a:r>
              <a:rPr lang="en-AU" sz="3200" dirty="0"/>
              <a:t>c</a:t>
            </a:r>
            <a:r>
              <a:rPr lang="en-AU" sz="3200" dirty="0" smtClean="0"/>
              <a:t>ontemplation  </a:t>
            </a:r>
            <a:r>
              <a:rPr lang="en-AU" sz="4400" dirty="0" smtClean="0">
                <a:latin typeface="Arial" panose="020B0604020202020204" pitchFamily="34" charset="0"/>
                <a:cs typeface="Arial" panose="020B0604020202020204" pitchFamily="34" charset="0"/>
              </a:rPr>
              <a:t>↔</a:t>
            </a:r>
            <a:r>
              <a:rPr lang="en-AU" sz="3200" dirty="0" smtClean="0"/>
              <a:t>  </a:t>
            </a:r>
            <a:r>
              <a:rPr lang="en-AU" sz="4000" dirty="0" smtClean="0"/>
              <a:t>GOD</a:t>
            </a:r>
            <a:r>
              <a:rPr lang="en-AU" sz="3200" dirty="0" smtClean="0"/>
              <a:t> </a:t>
            </a:r>
            <a:r>
              <a:rPr lang="en-AU" sz="4400" dirty="0" smtClean="0">
                <a:latin typeface="Arial" panose="020B0604020202020204" pitchFamily="34" charset="0"/>
                <a:cs typeface="Arial" panose="020B0604020202020204" pitchFamily="34" charset="0"/>
              </a:rPr>
              <a:t>↔</a:t>
            </a:r>
            <a:r>
              <a:rPr lang="en-AU" sz="3200" dirty="0" smtClean="0">
                <a:latin typeface="Arial" panose="020B0604020202020204" pitchFamily="34" charset="0"/>
                <a:cs typeface="Arial" panose="020B0604020202020204" pitchFamily="34" charset="0"/>
              </a:rPr>
              <a:t> </a:t>
            </a:r>
            <a:r>
              <a:rPr lang="en-AU" sz="3200" dirty="0" smtClean="0"/>
              <a:t>fraternity</a:t>
            </a:r>
            <a:endParaRPr lang="en-AU" sz="3200" dirty="0"/>
          </a:p>
        </p:txBody>
      </p:sp>
    </p:spTree>
    <p:extLst>
      <p:ext uri="{BB962C8B-B14F-4D97-AF65-F5344CB8AC3E}">
        <p14:creationId xmlns:p14="http://schemas.microsoft.com/office/powerpoint/2010/main" val="319814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9888" y="649224"/>
            <a:ext cx="9811512" cy="6863417"/>
          </a:xfrm>
          <a:prstGeom prst="rect">
            <a:avLst/>
          </a:prstGeom>
          <a:noFill/>
        </p:spPr>
        <p:txBody>
          <a:bodyPr wrap="square" rtlCol="0">
            <a:spAutoFit/>
          </a:bodyPr>
          <a:lstStyle/>
          <a:p>
            <a:r>
              <a:rPr lang="en-AU" sz="4400" b="1" dirty="0" smtClean="0"/>
              <a:t>Liturgy of the Church and Fraternity</a:t>
            </a:r>
          </a:p>
          <a:p>
            <a:pPr marL="1028700" lvl="1" indent="-571500">
              <a:buFont typeface="Wingdings" panose="05000000000000000000" pitchFamily="2" charset="2"/>
              <a:buChar char="ü"/>
            </a:pPr>
            <a:r>
              <a:rPr lang="en-AU" sz="4400" dirty="0" smtClean="0"/>
              <a:t>The Mass</a:t>
            </a:r>
          </a:p>
          <a:p>
            <a:pPr marL="1028700" lvl="1" indent="-571500">
              <a:buFont typeface="Wingdings" panose="05000000000000000000" pitchFamily="2" charset="2"/>
              <a:buChar char="ü"/>
            </a:pPr>
            <a:r>
              <a:rPr lang="en-AU" sz="4400" dirty="0" smtClean="0"/>
              <a:t>The Sacraments</a:t>
            </a:r>
          </a:p>
          <a:p>
            <a:pPr marL="1028700" lvl="1" indent="-571500">
              <a:buFont typeface="Wingdings" panose="05000000000000000000" pitchFamily="2" charset="2"/>
              <a:buChar char="ü"/>
            </a:pPr>
            <a:r>
              <a:rPr lang="en-AU" sz="4400" dirty="0" smtClean="0"/>
              <a:t>Divine Office</a:t>
            </a:r>
            <a:endParaRPr lang="en-AU" sz="4400" dirty="0"/>
          </a:p>
          <a:p>
            <a:pPr lvl="1"/>
            <a:r>
              <a:rPr lang="en-AU" sz="4400" dirty="0"/>
              <a:t>s</a:t>
            </a:r>
            <a:r>
              <a:rPr lang="en-AU" sz="4400" dirty="0" smtClean="0"/>
              <a:t>ustains our life in God</a:t>
            </a:r>
          </a:p>
          <a:p>
            <a:pPr lvl="1"/>
            <a:endParaRPr lang="en-AU" sz="4400" dirty="0" smtClean="0"/>
          </a:p>
          <a:p>
            <a:pPr lvl="1"/>
            <a:endParaRPr lang="en-AU" sz="4400" dirty="0"/>
          </a:p>
          <a:p>
            <a:pPr lvl="1"/>
            <a:endParaRPr lang="en-AU" sz="4400" dirty="0"/>
          </a:p>
          <a:p>
            <a:pPr lvl="1"/>
            <a:endParaRPr lang="en-AU" sz="4400" dirty="0" smtClean="0"/>
          </a:p>
          <a:p>
            <a:pPr lvl="1"/>
            <a:endParaRPr lang="en-AU" sz="4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240" y="4419088"/>
            <a:ext cx="3430143" cy="2019436"/>
          </a:xfrm>
          <a:prstGeom prst="rect">
            <a:avLst/>
          </a:prstGeom>
        </p:spPr>
      </p:pic>
    </p:spTree>
    <p:extLst>
      <p:ext uri="{BB962C8B-B14F-4D97-AF65-F5344CB8AC3E}">
        <p14:creationId xmlns:p14="http://schemas.microsoft.com/office/powerpoint/2010/main" val="31135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44" y="411480"/>
            <a:ext cx="11201400" cy="5614416"/>
          </a:xfrm>
          <a:prstGeom prst="rect">
            <a:avLst/>
          </a:prstGeom>
        </p:spPr>
      </p:pic>
      <p:sp>
        <p:nvSpPr>
          <p:cNvPr id="4" name="Rectangle 3"/>
          <p:cNvSpPr/>
          <p:nvPr/>
        </p:nvSpPr>
        <p:spPr>
          <a:xfrm>
            <a:off x="2964180" y="1559159"/>
            <a:ext cx="6096000" cy="2677656"/>
          </a:xfrm>
          <a:prstGeom prst="rect">
            <a:avLst/>
          </a:prstGeom>
        </p:spPr>
        <p:txBody>
          <a:bodyPr>
            <a:spAutoFit/>
          </a:bodyPr>
          <a:lstStyle/>
          <a:p>
            <a:r>
              <a:rPr lang="en-AU" sz="2800" dirty="0"/>
              <a:t>Each fraternity is part of a world wide lay Order </a:t>
            </a:r>
          </a:p>
          <a:p>
            <a:r>
              <a:rPr lang="en-AU" sz="2800" dirty="0"/>
              <a:t>Each fraternity is a link in a golden chain.</a:t>
            </a:r>
          </a:p>
          <a:p>
            <a:r>
              <a:rPr lang="en-AU" sz="2800" dirty="0"/>
              <a:t>If one link is weak then the whole chain is weakened.</a:t>
            </a:r>
          </a:p>
        </p:txBody>
      </p:sp>
    </p:spTree>
    <p:extLst>
      <p:ext uri="{BB962C8B-B14F-4D97-AF65-F5344CB8AC3E}">
        <p14:creationId xmlns:p14="http://schemas.microsoft.com/office/powerpoint/2010/main" val="389841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2688" y="987552"/>
            <a:ext cx="10012680" cy="3416320"/>
          </a:xfrm>
          <a:prstGeom prst="rect">
            <a:avLst/>
          </a:prstGeom>
          <a:noFill/>
        </p:spPr>
        <p:txBody>
          <a:bodyPr wrap="square" rtlCol="0">
            <a:spAutoFit/>
          </a:bodyPr>
          <a:lstStyle/>
          <a:p>
            <a:r>
              <a:rPr lang="en-AU" sz="3600" dirty="0" smtClean="0"/>
              <a:t>		If we are </a:t>
            </a:r>
            <a:r>
              <a:rPr lang="en-AU" sz="3600" b="1" dirty="0" smtClean="0"/>
              <a:t>vibrant, positive</a:t>
            </a:r>
            <a:r>
              <a:rPr lang="en-AU" sz="3600" dirty="0" smtClean="0"/>
              <a:t>, </a:t>
            </a:r>
            <a:r>
              <a:rPr lang="en-AU" sz="3600" b="1" dirty="0" smtClean="0"/>
              <a:t>inviting</a:t>
            </a:r>
            <a:r>
              <a:rPr lang="en-AU" sz="3600" dirty="0" smtClean="0"/>
              <a:t> and 		</a:t>
            </a:r>
            <a:r>
              <a:rPr lang="en-AU" sz="3600" b="1" dirty="0" smtClean="0"/>
              <a:t>strong</a:t>
            </a:r>
            <a:r>
              <a:rPr lang="en-AU" sz="3600" dirty="0" smtClean="0"/>
              <a:t> </a:t>
            </a:r>
            <a:r>
              <a:rPr lang="en-AU" sz="3600" b="1" dirty="0" smtClean="0"/>
              <a:t>in</a:t>
            </a:r>
            <a:r>
              <a:rPr lang="en-AU" sz="3600" dirty="0" smtClean="0"/>
              <a:t> our</a:t>
            </a:r>
            <a:r>
              <a:rPr lang="en-AU" sz="3600" b="1" dirty="0" smtClean="0"/>
              <a:t> Franciscan spirituality</a:t>
            </a:r>
          </a:p>
          <a:p>
            <a:r>
              <a:rPr lang="en-AU" sz="3600" dirty="0" smtClean="0"/>
              <a:t>	     Then we can reach out and</a:t>
            </a:r>
          </a:p>
          <a:p>
            <a:endParaRPr lang="en-AU" sz="3600" dirty="0"/>
          </a:p>
          <a:p>
            <a:endParaRPr lang="en-AU" sz="3600" b="1" i="1" dirty="0" smtClean="0"/>
          </a:p>
          <a:p>
            <a:r>
              <a:rPr lang="en-AU" sz="3600" b="1" i="1" dirty="0" smtClean="0"/>
              <a:t>SHARE OUR JOURNEY AND OUR DREAM</a:t>
            </a:r>
            <a:endParaRPr lang="en-AU" sz="3600" b="1"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780" y="4583069"/>
            <a:ext cx="2677668" cy="17851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88" y="987552"/>
            <a:ext cx="1731849" cy="2400973"/>
          </a:xfrm>
          <a:prstGeom prst="rect">
            <a:avLst/>
          </a:prstGeom>
        </p:spPr>
      </p:pic>
    </p:spTree>
    <p:extLst>
      <p:ext uri="{BB962C8B-B14F-4D97-AF65-F5344CB8AC3E}">
        <p14:creationId xmlns:p14="http://schemas.microsoft.com/office/powerpoint/2010/main" val="153497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ustralia asia size 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609" y="798654"/>
            <a:ext cx="8614641" cy="48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21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556" y="312515"/>
            <a:ext cx="6172200" cy="5548534"/>
          </a:xfrm>
        </p:spPr>
        <p:txBody>
          <a:bodyPr>
            <a:normAutofit/>
          </a:bodyPr>
          <a:lstStyle/>
          <a:p>
            <a:pPr marL="0" indent="0" algn="ctr">
              <a:buNone/>
            </a:pPr>
            <a:r>
              <a:rPr lang="en-AU" sz="4000" b="1" dirty="0" smtClean="0">
                <a:latin typeface="Arial" panose="020B0604020202020204" pitchFamily="34" charset="0"/>
                <a:cs typeface="Arial" panose="020B0604020202020204" pitchFamily="34" charset="0"/>
              </a:rPr>
              <a:t>Australia</a:t>
            </a:r>
            <a:endParaRPr lang="en-AU" sz="4000" b="1" dirty="0">
              <a:latin typeface="Arial" panose="020B0604020202020204" pitchFamily="34" charset="0"/>
              <a:cs typeface="Arial" panose="020B0604020202020204" pitchFamily="34" charset="0"/>
            </a:endParaRPr>
          </a:p>
          <a:p>
            <a:pPr lvl="1"/>
            <a:endParaRPr lang="en-AU"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83339" y="1394509"/>
            <a:ext cx="6172200" cy="4873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AU" dirty="0" smtClean="0">
              <a:cs typeface="Arial" panose="020B0604020202020204" pitchFamily="34" charset="0"/>
            </a:endParaRPr>
          </a:p>
          <a:p>
            <a:pPr marL="0" indent="0">
              <a:buNone/>
            </a:pPr>
            <a:endParaRPr lang="en-AU" dirty="0">
              <a:cs typeface="Arial" panose="020B0604020202020204" pitchFamily="34" charset="0"/>
            </a:endParaRPr>
          </a:p>
          <a:p>
            <a:pPr marL="0" indent="0">
              <a:buNone/>
            </a:pPr>
            <a:endParaRPr lang="en-AU" dirty="0">
              <a:cs typeface="Arial" panose="020B0604020202020204" pitchFamily="34" charset="0"/>
            </a:endParaRPr>
          </a:p>
          <a:p>
            <a:pPr marL="0" indent="0">
              <a:buNone/>
            </a:pPr>
            <a:endParaRPr lang="en-AU" sz="2400" dirty="0" smtClean="0"/>
          </a:p>
          <a:p>
            <a:pPr lvl="6"/>
            <a:endParaRPr lang="en-AU"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30" y="2153412"/>
            <a:ext cx="4235007" cy="2712026"/>
          </a:xfrm>
          <a:prstGeom prst="rect">
            <a:avLst/>
          </a:prstGeom>
        </p:spPr>
      </p:pic>
      <p:sp>
        <p:nvSpPr>
          <p:cNvPr id="2" name="TextBox 1"/>
          <p:cNvSpPr txBox="1"/>
          <p:nvPr/>
        </p:nvSpPr>
        <p:spPr>
          <a:xfrm>
            <a:off x="6638544" y="1911096"/>
            <a:ext cx="4572000" cy="4215384"/>
          </a:xfrm>
          <a:prstGeom prst="rect">
            <a:avLst/>
          </a:prstGeom>
          <a:noFill/>
        </p:spPr>
        <p:txBody>
          <a:bodyPr wrap="square" rtlCol="0">
            <a:spAutoFit/>
          </a:bodyPr>
          <a:lstStyle/>
          <a:p>
            <a:endParaRPr lang="en-AU" dirty="0"/>
          </a:p>
        </p:txBody>
      </p:sp>
      <p:sp>
        <p:nvSpPr>
          <p:cNvPr id="4" name="TextBox 3"/>
          <p:cNvSpPr txBox="1"/>
          <p:nvPr/>
        </p:nvSpPr>
        <p:spPr>
          <a:xfrm>
            <a:off x="4910328" y="1216152"/>
            <a:ext cx="6236208" cy="5509200"/>
          </a:xfrm>
          <a:prstGeom prst="rect">
            <a:avLst/>
          </a:prstGeom>
          <a:noFill/>
        </p:spPr>
        <p:txBody>
          <a:bodyPr wrap="square" rtlCol="0">
            <a:spAutoFit/>
          </a:bodyPr>
          <a:lstStyle/>
          <a:p>
            <a:r>
              <a:rPr lang="en-AU" sz="3200" dirty="0" smtClean="0">
                <a:latin typeface="Arial" panose="020B0604020202020204" pitchFamily="34" charset="0"/>
                <a:cs typeface="Arial" panose="020B0604020202020204" pitchFamily="34" charset="0"/>
              </a:rPr>
              <a:t>Area: </a:t>
            </a:r>
            <a:r>
              <a:rPr lang="en-AU" sz="3200" dirty="0">
                <a:latin typeface="Arial" panose="020B0604020202020204" pitchFamily="34" charset="0"/>
                <a:cs typeface="Arial" panose="020B0604020202020204" pitchFamily="34" charset="0"/>
              </a:rPr>
              <a:t>	  </a:t>
            </a:r>
            <a:r>
              <a:rPr lang="en-AU" sz="3200" dirty="0" smtClean="0">
                <a:latin typeface="Arial" panose="020B0604020202020204" pitchFamily="34" charset="0"/>
                <a:cs typeface="Arial" panose="020B0604020202020204" pitchFamily="34" charset="0"/>
              </a:rPr>
              <a:t> </a:t>
            </a:r>
            <a:r>
              <a:rPr lang="en-AU" sz="3200" dirty="0">
                <a:latin typeface="Arial" panose="020B0604020202020204" pitchFamily="34" charset="0"/>
                <a:cs typeface="Arial" panose="020B0604020202020204" pitchFamily="34" charset="0"/>
              </a:rPr>
              <a:t>7.692 million </a:t>
            </a:r>
            <a:r>
              <a:rPr lang="en-AU" sz="3200" dirty="0" err="1">
                <a:latin typeface="Arial" panose="020B0604020202020204" pitchFamily="34" charset="0"/>
                <a:cs typeface="Arial" panose="020B0604020202020204" pitchFamily="34" charset="0"/>
              </a:rPr>
              <a:t>sq</a:t>
            </a:r>
            <a:r>
              <a:rPr lang="en-AU" sz="3200" dirty="0">
                <a:latin typeface="Arial" panose="020B0604020202020204" pitchFamily="34" charset="0"/>
                <a:cs typeface="Arial" panose="020B0604020202020204" pitchFamily="34" charset="0"/>
              </a:rPr>
              <a:t> </a:t>
            </a:r>
            <a:r>
              <a:rPr lang="en-AU" sz="3200" dirty="0" err="1">
                <a:latin typeface="Arial" panose="020B0604020202020204" pitchFamily="34" charset="0"/>
                <a:cs typeface="Arial" panose="020B0604020202020204" pitchFamily="34" charset="0"/>
              </a:rPr>
              <a:t>kms</a:t>
            </a:r>
            <a:endParaRPr lang="en-AU" sz="3200" dirty="0">
              <a:latin typeface="Arial" panose="020B0604020202020204" pitchFamily="34" charset="0"/>
              <a:cs typeface="Arial" panose="020B0604020202020204" pitchFamily="34" charset="0"/>
            </a:endParaRPr>
          </a:p>
          <a:p>
            <a:endParaRPr lang="en-AU" sz="3200" dirty="0">
              <a:latin typeface="Arial" panose="020B0604020202020204" pitchFamily="34" charset="0"/>
              <a:cs typeface="Arial" panose="020B0604020202020204" pitchFamily="34" charset="0"/>
            </a:endParaRPr>
          </a:p>
          <a:p>
            <a:r>
              <a:rPr lang="en-AU" sz="3200" dirty="0" smtClean="0">
                <a:latin typeface="Arial" panose="020B0604020202020204" pitchFamily="34" charset="0"/>
                <a:cs typeface="Arial" panose="020B0604020202020204" pitchFamily="34" charset="0"/>
              </a:rPr>
              <a:t>About 70</a:t>
            </a:r>
            <a:r>
              <a:rPr lang="en-AU" sz="3200" dirty="0">
                <a:latin typeface="Arial" panose="020B0604020202020204" pitchFamily="34" charset="0"/>
                <a:cs typeface="Arial" panose="020B0604020202020204" pitchFamily="34" charset="0"/>
              </a:rPr>
              <a:t>% semi arid, arid or </a:t>
            </a:r>
            <a:r>
              <a:rPr lang="en-AU" sz="3200" dirty="0" smtClean="0">
                <a:latin typeface="Arial" panose="020B0604020202020204" pitchFamily="34" charset="0"/>
                <a:cs typeface="Arial" panose="020B0604020202020204" pitchFamily="34" charset="0"/>
              </a:rPr>
              <a:t>desert</a:t>
            </a:r>
          </a:p>
          <a:p>
            <a:endParaRPr lang="en-AU" sz="3200" dirty="0">
              <a:latin typeface="Arial" panose="020B0604020202020204" pitchFamily="34" charset="0"/>
              <a:cs typeface="Arial" panose="020B0604020202020204" pitchFamily="34" charset="0"/>
            </a:endParaRPr>
          </a:p>
          <a:p>
            <a:r>
              <a:rPr lang="en-AU" sz="3200" dirty="0">
                <a:latin typeface="Arial" panose="020B0604020202020204" pitchFamily="34" charset="0"/>
                <a:cs typeface="Arial" panose="020B0604020202020204" pitchFamily="34" charset="0"/>
              </a:rPr>
              <a:t>Population:  24,127,200 </a:t>
            </a:r>
            <a:r>
              <a:rPr lang="en-AU" sz="2400" dirty="0">
                <a:latin typeface="Arial" panose="020B0604020202020204" pitchFamily="34" charset="0"/>
                <a:cs typeface="Arial" panose="020B0604020202020204" pitchFamily="34" charset="0"/>
              </a:rPr>
              <a:t>(June 2016)</a:t>
            </a:r>
          </a:p>
          <a:p>
            <a:endParaRPr lang="en-AU" sz="3200" dirty="0">
              <a:latin typeface="Arial" panose="020B0604020202020204" pitchFamily="34" charset="0"/>
              <a:cs typeface="Arial" panose="020B0604020202020204" pitchFamily="34" charset="0"/>
            </a:endParaRPr>
          </a:p>
          <a:p>
            <a:r>
              <a:rPr lang="en-AU" sz="3200" dirty="0" smtClean="0">
                <a:latin typeface="Arial" panose="020B0604020202020204" pitchFamily="34" charset="0"/>
                <a:cs typeface="Arial" panose="020B0604020202020204" pitchFamily="34" charset="0"/>
              </a:rPr>
              <a:t>2013 – 66% live in cities along the coast</a:t>
            </a:r>
          </a:p>
          <a:p>
            <a:endParaRPr lang="en-AU" sz="3200" dirty="0">
              <a:latin typeface="Arial" panose="020B0604020202020204" pitchFamily="34" charset="0"/>
              <a:cs typeface="Arial" panose="020B0604020202020204" pitchFamily="34" charset="0"/>
            </a:endParaRPr>
          </a:p>
          <a:p>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latin typeface="Arial" panose="020B0604020202020204" pitchFamily="34" charset="0"/>
                <a:cs typeface="Arial" panose="020B0604020202020204" pitchFamily="34" charset="0"/>
              </a:rPr>
              <a:t>Proportion of population aged 65 years and over</a:t>
            </a:r>
          </a:p>
        </p:txBody>
      </p:sp>
      <p:pic>
        <p:nvPicPr>
          <p:cNvPr id="3" name="Picture 2" descr="Graph: Proportion of population aged 65 years and over"/>
          <p:cNvPicPr/>
          <p:nvPr/>
        </p:nvPicPr>
        <p:blipFill>
          <a:blip r:embed="rId2">
            <a:extLst>
              <a:ext uri="{28A0092B-C50C-407E-A947-70E740481C1C}">
                <a14:useLocalDpi xmlns:a14="http://schemas.microsoft.com/office/drawing/2010/main" val="0"/>
              </a:ext>
            </a:extLst>
          </a:blip>
          <a:srcRect/>
          <a:stretch>
            <a:fillRect/>
          </a:stretch>
        </p:blipFill>
        <p:spPr bwMode="auto">
          <a:xfrm>
            <a:off x="82196" y="1817111"/>
            <a:ext cx="5666332" cy="4317356"/>
          </a:xfrm>
          <a:prstGeom prst="rect">
            <a:avLst/>
          </a:prstGeom>
          <a:noFill/>
          <a:ln>
            <a:noFill/>
          </a:ln>
        </p:spPr>
      </p:pic>
      <p:sp>
        <p:nvSpPr>
          <p:cNvPr id="6" name="TextBox 5"/>
          <p:cNvSpPr txBox="1"/>
          <p:nvPr/>
        </p:nvSpPr>
        <p:spPr>
          <a:xfrm>
            <a:off x="6409944" y="2000685"/>
            <a:ext cx="5138928" cy="2677656"/>
          </a:xfrm>
          <a:prstGeom prst="rect">
            <a:avLst/>
          </a:prstGeom>
          <a:noFill/>
        </p:spPr>
        <p:txBody>
          <a:bodyPr wrap="square" rtlCol="0">
            <a:spAutoFit/>
          </a:bodyPr>
          <a:lstStyle/>
          <a:p>
            <a:pPr marL="457200" indent="-457200">
              <a:buFont typeface="Wingdings" panose="05000000000000000000" pitchFamily="2" charset="2"/>
              <a:buChar char="Ø"/>
            </a:pPr>
            <a:r>
              <a:rPr lang="en-AU" sz="2800" dirty="0" smtClean="0">
                <a:latin typeface="Arial" panose="020B0604020202020204" pitchFamily="34" charset="0"/>
                <a:cs typeface="Arial" panose="020B0604020202020204" pitchFamily="34" charset="0"/>
              </a:rPr>
              <a:t>1996 – 2016  People aged 65 and over increased from 12.% to 15.3%</a:t>
            </a:r>
          </a:p>
          <a:p>
            <a:endParaRPr lang="en-AU"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AU" sz="2800" dirty="0" smtClean="0">
                <a:latin typeface="Arial" panose="020B0604020202020204" pitchFamily="34" charset="0"/>
                <a:cs typeface="Arial" panose="020B0604020202020204" pitchFamily="34" charset="0"/>
              </a:rPr>
              <a:t>This is projected to increase over the next decade</a:t>
            </a:r>
            <a:r>
              <a:rPr lang="en-AU" dirty="0" smtClean="0"/>
              <a:t>.</a:t>
            </a:r>
            <a:endParaRPr lang="en-AU" dirty="0"/>
          </a:p>
        </p:txBody>
      </p:sp>
    </p:spTree>
    <p:extLst>
      <p:ext uri="{BB962C8B-B14F-4D97-AF65-F5344CB8AC3E}">
        <p14:creationId xmlns:p14="http://schemas.microsoft.com/office/powerpoint/2010/main" val="109668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134" y="1187216"/>
            <a:ext cx="9144000" cy="405114"/>
          </a:xfrm>
        </p:spPr>
        <p:txBody>
          <a:bodyPr>
            <a:normAutofit fontScale="90000"/>
          </a:bodyPr>
          <a:lstStyle/>
          <a:p>
            <a:r>
              <a:rPr lang="en-AU" b="1" dirty="0" smtClean="0">
                <a:latin typeface="Arial" panose="020B0604020202020204" pitchFamily="34" charset="0"/>
                <a:cs typeface="Arial" panose="020B0604020202020204" pitchFamily="34" charset="0"/>
              </a:rPr>
              <a:t>Religion -  Australia</a:t>
            </a:r>
            <a:endParaRPr lang="en-AU"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6291" y="1984248"/>
            <a:ext cx="9144000" cy="3184312"/>
          </a:xfrm>
        </p:spPr>
        <p:txBody>
          <a:bodyPr>
            <a:noAutofit/>
          </a:bodyPr>
          <a:lstStyle/>
          <a:p>
            <a:pPr algn="l"/>
            <a:r>
              <a:rPr lang="en-AU" sz="3600" dirty="0" smtClean="0">
                <a:latin typeface="Arial" panose="020B0604020202020204" pitchFamily="34" charset="0"/>
                <a:cs typeface="Arial" panose="020B0604020202020204" pitchFamily="34" charset="0"/>
              </a:rPr>
              <a:t>61.1 %	Christianity</a:t>
            </a:r>
          </a:p>
          <a:p>
            <a:pPr algn="l"/>
            <a:r>
              <a:rPr lang="en-AU" sz="3600" b="1" dirty="0" smtClean="0">
                <a:solidFill>
                  <a:srgbClr val="FF0000"/>
                </a:solidFill>
                <a:latin typeface="Arial" panose="020B0604020202020204" pitchFamily="34" charset="0"/>
                <a:cs typeface="Arial" panose="020B0604020202020204" pitchFamily="34" charset="0"/>
              </a:rPr>
              <a:t>22.3%	No religion</a:t>
            </a:r>
          </a:p>
          <a:p>
            <a:pPr algn="l"/>
            <a:r>
              <a:rPr lang="en-AU" sz="3600" b="1" dirty="0" smtClean="0">
                <a:solidFill>
                  <a:srgbClr val="FF0000"/>
                </a:solidFill>
                <a:latin typeface="Arial" panose="020B0604020202020204" pitchFamily="34" charset="0"/>
                <a:cs typeface="Arial" panose="020B0604020202020204" pitchFamily="34" charset="0"/>
              </a:rPr>
              <a:t>9.4%	Not stated or unclear</a:t>
            </a:r>
          </a:p>
          <a:p>
            <a:pPr algn="l"/>
            <a:r>
              <a:rPr lang="en-AU" sz="3600" dirty="0" smtClean="0">
                <a:latin typeface="Arial" panose="020B0604020202020204" pitchFamily="34" charset="0"/>
                <a:cs typeface="Arial" panose="020B0604020202020204" pitchFamily="34" charset="0"/>
              </a:rPr>
              <a:t>2.5%	Buddhism</a:t>
            </a:r>
          </a:p>
          <a:p>
            <a:pPr algn="l"/>
            <a:r>
              <a:rPr lang="en-AU" sz="3600" dirty="0" smtClean="0">
                <a:latin typeface="Arial" panose="020B0604020202020204" pitchFamily="34" charset="0"/>
                <a:cs typeface="Arial" panose="020B0604020202020204" pitchFamily="34" charset="0"/>
              </a:rPr>
              <a:t>2.2%	Islam</a:t>
            </a:r>
          </a:p>
          <a:p>
            <a:pPr algn="l"/>
            <a:r>
              <a:rPr lang="en-AU" sz="3600" dirty="0" smtClean="0">
                <a:latin typeface="Arial" panose="020B0604020202020204" pitchFamily="34" charset="0"/>
                <a:cs typeface="Arial" panose="020B0604020202020204" pitchFamily="34" charset="0"/>
              </a:rPr>
              <a:t>1.3%	Hindu</a:t>
            </a:r>
          </a:p>
          <a:p>
            <a:pPr algn="l"/>
            <a:r>
              <a:rPr lang="en-AU" sz="3600" dirty="0" smtClean="0">
                <a:latin typeface="Arial" panose="020B0604020202020204" pitchFamily="34" charset="0"/>
                <a:cs typeface="Arial" panose="020B0604020202020204" pitchFamily="34" charset="0"/>
              </a:rPr>
              <a:t>1.2% 	Other Religions</a:t>
            </a:r>
          </a:p>
          <a:p>
            <a:pPr algn="r"/>
            <a:r>
              <a:rPr lang="en-AU" sz="1600" dirty="0" smtClean="0">
                <a:latin typeface="Arial" panose="020B0604020202020204" pitchFamily="34" charset="0"/>
                <a:cs typeface="Arial" panose="020B0604020202020204" pitchFamily="34" charset="0"/>
              </a:rPr>
              <a:t>2011 Census</a:t>
            </a:r>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35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6000" dirty="0" smtClean="0">
                <a:latin typeface="Arial" panose="020B0604020202020204" pitchFamily="34" charset="0"/>
                <a:cs typeface="Arial" panose="020B0604020202020204" pitchFamily="34" charset="0"/>
              </a:rPr>
              <a:t>RELIGION - Australia</a:t>
            </a:r>
            <a:endParaRPr lang="en-AU"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914400" lvl="2" indent="0">
              <a:buNone/>
            </a:pPr>
            <a:r>
              <a:rPr lang="en-AU" sz="3200" b="1" dirty="0" smtClean="0">
                <a:latin typeface="Arial" panose="020B0604020202020204" pitchFamily="34" charset="0"/>
                <a:cs typeface="Arial" panose="020B0604020202020204" pitchFamily="34" charset="0"/>
              </a:rPr>
              <a:t>March 2011</a:t>
            </a:r>
          </a:p>
          <a:p>
            <a:pPr marL="0" indent="0">
              <a:buNone/>
            </a:pPr>
            <a:r>
              <a:rPr lang="en-AU" sz="4000" dirty="0" smtClean="0">
                <a:latin typeface="Arial" panose="020B0604020202020204" pitchFamily="34" charset="0"/>
                <a:cs typeface="Arial" panose="020B0604020202020204" pitchFamily="34" charset="0"/>
              </a:rPr>
              <a:t>Christians 		     13,150,673</a:t>
            </a:r>
          </a:p>
          <a:p>
            <a:pPr>
              <a:buFont typeface="Wingdings" panose="05000000000000000000" pitchFamily="2" charset="2"/>
              <a:buChar char="ü"/>
            </a:pPr>
            <a:r>
              <a:rPr lang="en-AU" sz="4000" dirty="0" smtClean="0">
                <a:latin typeface="Arial" panose="020B0604020202020204" pitchFamily="34" charset="0"/>
                <a:cs typeface="Arial" panose="020B0604020202020204" pitchFamily="34" charset="0"/>
              </a:rPr>
              <a:t>   Catholics		 5,439,268</a:t>
            </a:r>
          </a:p>
          <a:p>
            <a:pPr>
              <a:buFont typeface="Wingdings" panose="05000000000000000000" pitchFamily="2" charset="2"/>
              <a:buChar char="ü"/>
            </a:pPr>
            <a:r>
              <a:rPr lang="en-AU" sz="4000" dirty="0" smtClean="0">
                <a:latin typeface="Arial" panose="020B0604020202020204" pitchFamily="34" charset="0"/>
                <a:cs typeface="Arial" panose="020B0604020202020204" pitchFamily="34" charset="0"/>
              </a:rPr>
              <a:t>  Protestants	       3,679,907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65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375831"/>
            <a:ext cx="9630136" cy="5822066"/>
          </a:xfrm>
          <a:prstGeom prst="rect">
            <a:avLst/>
          </a:prstGeom>
        </p:spPr>
      </p:pic>
    </p:spTree>
    <p:extLst>
      <p:ext uri="{BB962C8B-B14F-4D97-AF65-F5344CB8AC3E}">
        <p14:creationId xmlns:p14="http://schemas.microsoft.com/office/powerpoint/2010/main" val="166997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Blu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80E2-BC63-4DD4-B0C8-1971B89A2F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blue border design presentation (widescreen)</Template>
  <TotalTime>0</TotalTime>
  <Words>940</Words>
  <Application>Microsoft Office PowerPoint</Application>
  <PresentationFormat>Widescreen</PresentationFormat>
  <Paragraphs>354</Paragraphs>
  <Slides>35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Constantia</vt:lpstr>
      <vt:lpstr>Times New Roman</vt:lpstr>
      <vt:lpstr>Wingdings</vt:lpstr>
      <vt:lpstr>Sheer Blue 16x9</vt:lpstr>
      <vt:lpstr>Office Theme</vt:lpstr>
      <vt:lpstr>Aging</vt:lpstr>
      <vt:lpstr>PowerPoint Presentation</vt:lpstr>
      <vt:lpstr>PowerPoint Presentation</vt:lpstr>
      <vt:lpstr>PowerPoint Presentation</vt:lpstr>
      <vt:lpstr>PowerPoint Presentation</vt:lpstr>
      <vt:lpstr>Proportion of population aged 65 years and over</vt:lpstr>
      <vt:lpstr>Religion -  Australia</vt:lpstr>
      <vt:lpstr>RELIGION - Australia</vt:lpstr>
      <vt:lpstr>PowerPoint Presentation</vt:lpstr>
      <vt:lpstr>PowerPoint Presentation</vt:lpstr>
      <vt:lpstr>OFS OCEANIA – Demographics 2016</vt:lpstr>
      <vt:lpstr>ACTIVE MEMBERS – AGE GROUPS </vt:lpstr>
      <vt:lpstr>INACTIVE MEMBERS – AGE GROUPS </vt:lpstr>
      <vt:lpstr>PEOPLE IN INITIAL FORMATION – AGE GROUPS </vt:lpstr>
      <vt:lpstr>What has changed since the data was sent to CIOFS?</vt:lpstr>
      <vt:lpstr>PowerPoint Presentation</vt:lpstr>
      <vt:lpstr>PowerPoint Presentation</vt:lpstr>
      <vt:lpstr>St Clare</vt:lpstr>
      <vt:lpstr>PowerPoint Presentation</vt:lpstr>
      <vt:lpstr>PowerPoint Presentation</vt:lpstr>
      <vt:lpstr>PowerPoint Presentation</vt:lpstr>
      <vt:lpstr>PowerPoint Presentation</vt:lpstr>
      <vt:lpstr> Promotion Days</vt:lpstr>
      <vt:lpstr>Must keep ageing Fraternities alive</vt:lpstr>
      <vt:lpstr>          Goals need to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2017-04-10T01:32:32Z</dcterms:created>
  <dcterms:modified xsi:type="dcterms:W3CDTF">2017-05-22T05:00:23Z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TC032134699991</vt:lpwstr>
  </property>
</Properties>
</file>